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5C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0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4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9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3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0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5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865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3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1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48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6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nn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570432" cy="742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573506" y="69415"/>
            <a:ext cx="4308187" cy="685800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Design Technology – </a:t>
            </a: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Cooking and Nutrition</a:t>
            </a:r>
            <a:endParaRPr lang="en-GB" sz="105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486973"/>
              </p:ext>
            </p:extLst>
          </p:nvPr>
        </p:nvGraphicFramePr>
        <p:xfrm>
          <a:off x="72090" y="742174"/>
          <a:ext cx="4180840" cy="468464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4545">
                  <a:extLst>
                    <a:ext uri="{9D8B030D-6E8A-4147-A177-3AD203B41FA5}">
                      <a16:colId xmlns:a16="http://schemas.microsoft.com/office/drawing/2014/main" val="4249819291"/>
                    </a:ext>
                  </a:extLst>
                </a:gridCol>
                <a:gridCol w="3026295">
                  <a:extLst>
                    <a:ext uri="{9D8B030D-6E8A-4147-A177-3AD203B41FA5}">
                      <a16:colId xmlns:a16="http://schemas.microsoft.com/office/drawing/2014/main" val="36589810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988679"/>
                  </a:ext>
                </a:extLst>
              </a:tr>
              <a:tr h="322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Reared</a:t>
                      </a: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breed and raise an animal to use as food to be processed and eaten.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515244"/>
                  </a:ext>
                </a:extLst>
              </a:tr>
              <a:tr h="310650">
                <a:tc>
                  <a:txBody>
                    <a:bodyPr/>
                    <a:lstStyle/>
                    <a:p>
                      <a:r>
                        <a:rPr lang="en-GB" sz="800" b="0" dirty="0" smtClean="0">
                          <a:latin typeface="Comic Sans MS" panose="030F0702030302020204" pitchFamily="66" charset="0"/>
                        </a:rPr>
                        <a:t>Grown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something is grown from a seed to be processed and then eaten.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613822"/>
                  </a:ext>
                </a:extLst>
              </a:tr>
              <a:tr h="2193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healthy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we need to be fit and well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316652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varied diet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broad range of foods as part of our diets.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071692"/>
                  </a:ext>
                </a:extLst>
              </a:tr>
              <a:tr h="323659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nutrition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process providing and obtaining the food necessary for health and growth</a:t>
                      </a:r>
                      <a:endParaRPr lang="en-GB" sz="800" b="0" dirty="0" smtClean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37519"/>
                  </a:ext>
                </a:extLst>
              </a:tr>
              <a:tr h="2977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users preferences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a person would choose out of the options available to them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72029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diet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food that a person chooses to eat because of their wants, needs or values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7560631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800" b="0" dirty="0" smtClean="0">
                          <a:latin typeface="Comic Sans MS" panose="030F0702030302020204" pitchFamily="66" charset="0"/>
                        </a:rPr>
                        <a:t>Seasonality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time of year when a food type is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 at its best and most wildly available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05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food hygiene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safe handling, preparation, and storage of food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806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cross contamination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when bacteria or other microorganisms are unintentionally transferred from one object to another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33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evaluate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look at a product and make judgements on what the advantages and disadvantages are.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497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manufacture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process of producing and making products and goods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219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food miles.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far the food has travelled to reach the end user</a:t>
                      </a:r>
                      <a:endParaRPr lang="en-GB" sz="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86434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537737"/>
              </p:ext>
            </p:extLst>
          </p:nvPr>
        </p:nvGraphicFramePr>
        <p:xfrm>
          <a:off x="7977909" y="135370"/>
          <a:ext cx="4100945" cy="37846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00945">
                  <a:extLst>
                    <a:ext uri="{9D8B030D-6E8A-4147-A177-3AD203B41FA5}">
                      <a16:colId xmlns:a16="http://schemas.microsoft.com/office/drawing/2014/main" val="5140648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Learning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98718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Climate conditions affect when food is produced in the UK. Seasonality is the time of year when a food type is at its best in terms of flavour or harvest. Some foods are required when they are out of season so producers grow them in hot houses/green houses in the UK or are imported into the country. 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189782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Rationing was a means of ensuring the fair distribution</a:t>
                      </a:r>
                      <a:r>
                        <a:rPr lang="en-GB" sz="1000" baseline="0" dirty="0" smtClean="0">
                          <a:latin typeface="Comic Sans MS" panose="030F0702030302020204" pitchFamily="66" charset="0"/>
                        </a:rPr>
                        <a:t> of food and commodities when they were scarce. It began shortly after the start of World War Two and continued for a number of years after the war ended.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06721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Basic food stuffs such as sugar, meat,</a:t>
                      </a:r>
                      <a:r>
                        <a:rPr lang="en-GB" sz="1000" baseline="0" dirty="0" smtClean="0">
                          <a:latin typeface="Comic Sans MS" panose="030F0702030302020204" pitchFamily="66" charset="0"/>
                        </a:rPr>
                        <a:t> fats, bacon and cheese were directly rationed by an allowance of coupons. Housewives had to register with particular retailers. A number of other items, such as tinned goods, dried fruit, cereals and biscuits were rationed using a points system</a:t>
                      </a:r>
                      <a:endParaRPr lang="en-GB" sz="10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04268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Food wasn’t the only thing</a:t>
                      </a:r>
                      <a:r>
                        <a:rPr lang="en-GB" sz="1000" baseline="0" dirty="0" smtClean="0">
                          <a:latin typeface="Comic Sans MS" panose="030F0702030302020204" pitchFamily="66" charset="0"/>
                        </a:rPr>
                        <a:t> which was rationed. From June 1941 until 1949, buying new clothes was rationed in Britain. Make Do And Mend was a government campaign urging people to repair, reuse and reimage their existing clothes during the Second World War.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469434"/>
                  </a:ext>
                </a:extLst>
              </a:tr>
            </a:tbl>
          </a:graphicData>
        </a:graphic>
      </p:graphicFrame>
      <p:sp>
        <p:nvSpPr>
          <p:cNvPr id="8" name="Oval Callout 7"/>
          <p:cNvSpPr/>
          <p:nvPr/>
        </p:nvSpPr>
        <p:spPr>
          <a:xfrm>
            <a:off x="4464642" y="3857686"/>
            <a:ext cx="3254374" cy="1066800"/>
          </a:xfrm>
          <a:prstGeom prst="wedgeEllipseCallou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Design a meal plan using only the portions available to a family during the war.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464642" y="2375608"/>
            <a:ext cx="3199850" cy="1066800"/>
          </a:xfrm>
          <a:prstGeom prst="wedgeEllipseCallou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can we make the best out of wha</a:t>
            </a:r>
            <a:r>
              <a:rPr lang="en-GB" sz="11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 we have got?</a:t>
            </a:r>
            <a:endParaRPr lang="en-GB" sz="11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4491904" y="896384"/>
            <a:ext cx="3199851" cy="1066800"/>
          </a:xfrm>
          <a:prstGeom prst="wedgeEllipseCallou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 buying new always best?</a:t>
            </a:r>
            <a:endParaRPr lang="en-GB" sz="11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168797"/>
              </p:ext>
            </p:extLst>
          </p:nvPr>
        </p:nvGraphicFramePr>
        <p:xfrm>
          <a:off x="9671" y="5381576"/>
          <a:ext cx="7720356" cy="1493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30089">
                  <a:extLst>
                    <a:ext uri="{9D8B030D-6E8A-4147-A177-3AD203B41FA5}">
                      <a16:colId xmlns:a16="http://schemas.microsoft.com/office/drawing/2014/main" val="3486072246"/>
                    </a:ext>
                  </a:extLst>
                </a:gridCol>
                <a:gridCol w="1930089">
                  <a:extLst>
                    <a:ext uri="{9D8B030D-6E8A-4147-A177-3AD203B41FA5}">
                      <a16:colId xmlns:a16="http://schemas.microsoft.com/office/drawing/2014/main" val="2996973760"/>
                    </a:ext>
                  </a:extLst>
                </a:gridCol>
                <a:gridCol w="1930089">
                  <a:extLst>
                    <a:ext uri="{9D8B030D-6E8A-4147-A177-3AD203B41FA5}">
                      <a16:colId xmlns:a16="http://schemas.microsoft.com/office/drawing/2014/main" val="2957444676"/>
                    </a:ext>
                  </a:extLst>
                </a:gridCol>
                <a:gridCol w="1930089">
                  <a:extLst>
                    <a:ext uri="{9D8B030D-6E8A-4147-A177-3AD203B41FA5}">
                      <a16:colId xmlns:a16="http://schemas.microsoft.com/office/drawing/2014/main" val="2262389917"/>
                    </a:ext>
                  </a:extLst>
                </a:gridCol>
              </a:tblGrid>
              <a:tr h="179447">
                <a:tc gridSpan="4"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Seasonality</a:t>
                      </a:r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598157"/>
                  </a:ext>
                </a:extLst>
              </a:tr>
              <a:tr h="191086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Autumn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Winter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Spring 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Summer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5360775"/>
                  </a:ext>
                </a:extLst>
              </a:tr>
              <a:tr h="897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Blackberry ,Butternut squash, Brussel Sprouts, Cabbage, Carrot, Cauliflower, Celery, Kale, Leek, Onion, Parsnip, Pear, Potato, Pumpkin, Spinach, Turnip.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Brussel Sprouts, Cabbage, Carrot, Cauliflower, Leek, Onion, Parsnip, Pear, Potato, Pumpkin, Rhubarb Swede, Turnip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Asparagus, Brussel Sprouts, Cabbage, Carrot, Cauliflower, Cucumber, Lettuce, Onion, Parsley, Potato, Radish, Red Onion, Rhubarb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Basil, Beans (Runner &amp; French), Beetroot, Broccoli, Carrot, Cauliflower, Celery, Courgette, Cucumber, Fennel, Lettuce, Onion, Potato, Radish, Raspberry, Red Onion, Rocket, Rhubarb, Strawberry.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55019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5862" y="4346991"/>
            <a:ext cx="1815116" cy="21153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6018" y="4117448"/>
            <a:ext cx="1708727" cy="2618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98" y="6462352"/>
            <a:ext cx="619593" cy="4127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617" y="6472573"/>
            <a:ext cx="402523" cy="4025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6445" y="6374473"/>
            <a:ext cx="326294" cy="4486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3846" y="6396178"/>
            <a:ext cx="480596" cy="4302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61058" y="6340998"/>
            <a:ext cx="482140" cy="4821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4935240" y="6285806"/>
            <a:ext cx="441490" cy="6622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52674" y="6540601"/>
            <a:ext cx="402652" cy="3084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09630" y="6551948"/>
            <a:ext cx="376199" cy="28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7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582</Words>
  <Application>Microsoft Office PowerPoint</Application>
  <PresentationFormat>Widescreen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Chirnside, Kathryn</dc:creator>
  <cp:lastModifiedBy>Chirnside, Kathryn</cp:lastModifiedBy>
  <cp:revision>10</cp:revision>
  <dcterms:created xsi:type="dcterms:W3CDTF">2021-05-28T10:27:04Z</dcterms:created>
  <dcterms:modified xsi:type="dcterms:W3CDTF">2022-09-06T08:25:53Z</dcterms:modified>
</cp:coreProperties>
</file>