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D050"/>
    <a:srgbClr val="5CC0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784109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28736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8AC4B7-6698-4753-A77A-65AD19103CF3}"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259474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8AC4B7-6698-4753-A77A-65AD19103CF3}"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427794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8AC4B7-6698-4753-A77A-65AD19103CF3}" type="datetimeFigureOut">
              <a:rPr lang="en-GB" smtClean="0"/>
              <a:t>07/10/2021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492135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8AC4B7-6698-4753-A77A-65AD19103CF3}" type="datetimeFigureOut">
              <a:rPr lang="en-GB" smtClean="0"/>
              <a:t>07/10/2021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626308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AC4B7-6698-4753-A77A-65AD19103CF3}" type="datetimeFigureOut">
              <a:rPr lang="en-GB" smtClean="0"/>
              <a:t>07/10/2021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801057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8AC4B7-6698-4753-A77A-65AD19103CF3}"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618865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8AC4B7-6698-4753-A77A-65AD19103CF3}"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390130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418812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490484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8AC4B7-6698-4753-A77A-65AD19103CF3}" type="datetimeFigureOut">
              <a:rPr lang="en-GB" smtClean="0"/>
              <a:t>07/10/2021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3E3691-A982-438E-9E35-CF3D04A05FB6}" type="slidenum">
              <a:rPr lang="en-GB" smtClean="0"/>
              <a:t>‹#›</a:t>
            </a:fld>
            <a:endParaRPr lang="en-GB"/>
          </a:p>
        </p:txBody>
      </p:sp>
    </p:spTree>
    <p:extLst>
      <p:ext uri="{BB962C8B-B14F-4D97-AF65-F5344CB8AC3E}">
        <p14:creationId xmlns:p14="http://schemas.microsoft.com/office/powerpoint/2010/main" val="613367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nne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3570432" cy="742175"/>
          </a:xfrm>
          <a:prstGeom prst="rect">
            <a:avLst/>
          </a:prstGeom>
          <a:noFill/>
          <a:ln>
            <a:noFill/>
          </a:ln>
        </p:spPr>
      </p:pic>
      <p:sp>
        <p:nvSpPr>
          <p:cNvPr id="5" name="Text Box 2"/>
          <p:cNvSpPr txBox="1">
            <a:spLocks noChangeArrowheads="1"/>
          </p:cNvSpPr>
          <p:nvPr/>
        </p:nvSpPr>
        <p:spPr bwMode="auto">
          <a:xfrm>
            <a:off x="3570431" y="56375"/>
            <a:ext cx="4308187" cy="685800"/>
          </a:xfrm>
          <a:prstGeom prst="rect">
            <a:avLst/>
          </a:prstGeom>
          <a:solidFill>
            <a:srgbClr val="FF0000"/>
          </a:solidFill>
          <a:ln w="38100">
            <a:solidFill>
              <a:schemeClr val="tx1"/>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400" b="1"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400" b="1" dirty="0" smtClean="0">
                <a:latin typeface="Comic Sans MS" panose="030F0702030302020204" pitchFamily="66" charset="0"/>
                <a:ea typeface="Calibri" panose="020F0502020204030204" pitchFamily="34" charset="0"/>
                <a:cs typeface="Times New Roman" panose="02020603050405020304" pitchFamily="18" charset="0"/>
              </a:rPr>
              <a:t>Year 6</a:t>
            </a:r>
          </a:p>
          <a:p>
            <a:pPr algn="ctr">
              <a:lnSpc>
                <a:spcPct val="107000"/>
              </a:lnSpc>
              <a:spcAft>
                <a:spcPts val="800"/>
              </a:spcAft>
            </a:pPr>
            <a:r>
              <a:rPr lang="en-GB" sz="1400" b="1" dirty="0" smtClean="0">
                <a:effectLst/>
                <a:latin typeface="Comic Sans MS" panose="030F0702030302020204" pitchFamily="66" charset="0"/>
                <a:ea typeface="Calibri" panose="020F0502020204030204" pitchFamily="34" charset="0"/>
                <a:cs typeface="Times New Roman" panose="02020603050405020304" pitchFamily="18" charset="0"/>
              </a:rPr>
              <a:t>Art -  Henry Moore</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4201499621"/>
              </p:ext>
            </p:extLst>
          </p:nvPr>
        </p:nvGraphicFramePr>
        <p:xfrm>
          <a:off x="138546" y="752715"/>
          <a:ext cx="4180840" cy="5054081"/>
        </p:xfrm>
        <a:graphic>
          <a:graphicData uri="http://schemas.openxmlformats.org/drawingml/2006/table">
            <a:tbl>
              <a:tblPr firstRow="1" bandRow="1">
                <a:tableStyleId>{073A0DAA-6AF3-43AB-8588-CEC1D06C72B9}</a:tableStyleId>
              </a:tblPr>
              <a:tblGrid>
                <a:gridCol w="1154545">
                  <a:extLst>
                    <a:ext uri="{9D8B030D-6E8A-4147-A177-3AD203B41FA5}">
                      <a16:colId xmlns:a16="http://schemas.microsoft.com/office/drawing/2014/main" val="4249819291"/>
                    </a:ext>
                  </a:extLst>
                </a:gridCol>
                <a:gridCol w="3026295">
                  <a:extLst>
                    <a:ext uri="{9D8B030D-6E8A-4147-A177-3AD203B41FA5}">
                      <a16:colId xmlns:a16="http://schemas.microsoft.com/office/drawing/2014/main" val="365898109"/>
                    </a:ext>
                  </a:extLst>
                </a:gridCol>
              </a:tblGrid>
              <a:tr h="370840">
                <a:tc gridSpan="2">
                  <a:txBody>
                    <a:bodyPr/>
                    <a:lstStyle/>
                    <a:p>
                      <a:pPr algn="ctr"/>
                      <a:r>
                        <a:rPr lang="en-GB" dirty="0" smtClean="0">
                          <a:solidFill>
                            <a:schemeClr val="tx1"/>
                          </a:solidFill>
                          <a:latin typeface="Comic Sans MS" panose="030F0702030302020204" pitchFamily="66" charset="0"/>
                        </a:rPr>
                        <a:t>Key Vocabulary</a:t>
                      </a:r>
                      <a:endParaRPr lang="en-GB"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CC0D4"/>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1988679"/>
                  </a:ext>
                </a:extLst>
              </a:tr>
              <a:tr h="322657">
                <a:tc>
                  <a:txBody>
                    <a:bodyPr/>
                    <a:lstStyle/>
                    <a:p>
                      <a:r>
                        <a:rPr lang="en-GB" sz="800" b="1" dirty="0" smtClean="0">
                          <a:latin typeface="Comic Sans MS" panose="030F0702030302020204" pitchFamily="66" charset="0"/>
                        </a:rPr>
                        <a:t>Contour</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The outline of something</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19515244"/>
                  </a:ext>
                </a:extLst>
              </a:tr>
              <a:tr h="310650">
                <a:tc>
                  <a:txBody>
                    <a:bodyPr/>
                    <a:lstStyle/>
                    <a:p>
                      <a:r>
                        <a:rPr lang="en-GB" sz="800" b="1" dirty="0" smtClean="0">
                          <a:latin typeface="Comic Sans MS" panose="030F0702030302020204" pitchFamily="66" charset="0"/>
                        </a:rPr>
                        <a:t>Drawing</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A work of art made with a pencil, pen, crayon, charcoal, or other implements, often consisting of lines and marks (noun); the act of producing a picture with pencil, pen, crayon, charcoal, or other implements</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5613822"/>
                  </a:ext>
                </a:extLst>
              </a:tr>
              <a:tr h="261697">
                <a:tc>
                  <a:txBody>
                    <a:bodyPr/>
                    <a:lstStyle/>
                    <a:p>
                      <a:r>
                        <a:rPr lang="en-GB" sz="800" b="1" dirty="0" smtClean="0">
                          <a:latin typeface="Comic Sans MS" panose="030F0702030302020204" pitchFamily="66" charset="0"/>
                        </a:rPr>
                        <a:t>Foreground</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The area of an image—usually a photograph, drawing, or painting—that appears closest to the viewer –</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3166529"/>
                  </a:ext>
                </a:extLst>
              </a:tr>
              <a:tr h="228600">
                <a:tc>
                  <a:txBody>
                    <a:bodyPr/>
                    <a:lstStyle/>
                    <a:p>
                      <a:r>
                        <a:rPr lang="en-GB" sz="800" b="1" dirty="0" smtClean="0">
                          <a:latin typeface="Comic Sans MS" panose="030F0702030302020204" pitchFamily="66" charset="0"/>
                        </a:rPr>
                        <a:t>Landscape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The natural landforms of a region; also, an image that has natural scenery as its primary focus.</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7071692"/>
                  </a:ext>
                </a:extLst>
              </a:tr>
              <a:tr h="250508">
                <a:tc>
                  <a:txBody>
                    <a:bodyPr/>
                    <a:lstStyle/>
                    <a:p>
                      <a:r>
                        <a:rPr lang="en-GB" sz="800" b="1" dirty="0" smtClean="0">
                          <a:latin typeface="Comic Sans MS" panose="030F0702030302020204" pitchFamily="66" charset="0"/>
                        </a:rPr>
                        <a:t>Monochrome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A work of art rendered in only one colour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237519"/>
                  </a:ext>
                </a:extLst>
              </a:tr>
              <a:tr h="332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Pattern</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A series of events, objects, or compositional elements that repeat in a predictable manner. </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972029"/>
                  </a:ext>
                </a:extLst>
              </a:tr>
              <a:tr h="289560">
                <a:tc>
                  <a:txBody>
                    <a:bodyPr/>
                    <a:lstStyle/>
                    <a:p>
                      <a:r>
                        <a:rPr lang="en-GB" sz="800" b="1" dirty="0" smtClean="0">
                          <a:latin typeface="Comic Sans MS" panose="030F0702030302020204" pitchFamily="66" charset="0"/>
                        </a:rPr>
                        <a:t>Perspective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Technique used to depict volumes and spatial relationships on a flat surface, as in a painted scene that appears to extend into the distance.</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17560631"/>
                  </a:ext>
                </a:extLst>
              </a:tr>
              <a:tr h="289560">
                <a:tc>
                  <a:txBody>
                    <a:bodyPr/>
                    <a:lstStyle/>
                    <a:p>
                      <a:r>
                        <a:rPr lang="en-GB" sz="800" b="1" dirty="0" smtClean="0">
                          <a:latin typeface="Comic Sans MS" panose="030F0702030302020204" pitchFamily="66" charset="0"/>
                        </a:rPr>
                        <a:t>Shade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In painting, a colour plus black</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905844"/>
                  </a:ext>
                </a:extLst>
              </a:tr>
              <a:tr h="249276">
                <a:tc>
                  <a:txBody>
                    <a:bodyPr/>
                    <a:lstStyle/>
                    <a:p>
                      <a:r>
                        <a:rPr lang="en-GB" sz="800" b="1" dirty="0" smtClean="0">
                          <a:latin typeface="Comic Sans MS" panose="030F0702030302020204" pitchFamily="66" charset="0"/>
                        </a:rPr>
                        <a:t>Shape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The form or condition in which an object exists or appears.</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93806374"/>
                  </a:ext>
                </a:extLst>
              </a:tr>
              <a:tr h="370840">
                <a:tc>
                  <a:txBody>
                    <a:bodyPr/>
                    <a:lstStyle/>
                    <a:p>
                      <a:r>
                        <a:rPr lang="en-GB" sz="800" b="1" dirty="0" smtClean="0">
                          <a:latin typeface="Comic Sans MS" panose="030F0702030302020204" pitchFamily="66" charset="0"/>
                        </a:rPr>
                        <a:t>Sketch</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A rendering of the basic elements of a composition, often made in a loosely detailed or quick manner. Sketches can be both finished works of art or studies for another composition. </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02641952"/>
                  </a:ext>
                </a:extLst>
              </a:tr>
              <a:tr h="370840">
                <a:tc>
                  <a:txBody>
                    <a:bodyPr/>
                    <a:lstStyle/>
                    <a:p>
                      <a:r>
                        <a:rPr lang="en-GB" sz="800" b="1" dirty="0" smtClean="0">
                          <a:latin typeface="Comic Sans MS" panose="030F0702030302020204" pitchFamily="66" charset="0"/>
                        </a:rPr>
                        <a:t>Tone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The lightness or darkness of a colour. In painting, a colour plus grey.</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2722470"/>
                  </a:ext>
                </a:extLst>
              </a:tr>
              <a:tr h="370840">
                <a:tc>
                  <a:txBody>
                    <a:bodyPr/>
                    <a:lstStyle/>
                    <a:p>
                      <a:r>
                        <a:rPr lang="en-GB" sz="800" b="1" dirty="0" smtClean="0">
                          <a:latin typeface="Comic Sans MS" panose="030F0702030302020204" pitchFamily="66" charset="0"/>
                        </a:rPr>
                        <a:t>Viewpoint</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smtClean="0">
                          <a:latin typeface="Comic Sans MS" panose="030F0702030302020204" pitchFamily="66" charset="0"/>
                        </a:rPr>
                        <a:t>The position from which something is viewed or observed. Vista - a long, narrow view as between rows of trees or buildings, especially one closed by a building or other structure. </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611453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016723606"/>
              </p:ext>
            </p:extLst>
          </p:nvPr>
        </p:nvGraphicFramePr>
        <p:xfrm>
          <a:off x="7977909" y="135370"/>
          <a:ext cx="4100945" cy="4851400"/>
        </p:xfrm>
        <a:graphic>
          <a:graphicData uri="http://schemas.openxmlformats.org/drawingml/2006/table">
            <a:tbl>
              <a:tblPr firstRow="1" bandRow="1">
                <a:tableStyleId>{073A0DAA-6AF3-43AB-8588-CEC1D06C72B9}</a:tableStyleId>
              </a:tblPr>
              <a:tblGrid>
                <a:gridCol w="4100945">
                  <a:extLst>
                    <a:ext uri="{9D8B030D-6E8A-4147-A177-3AD203B41FA5}">
                      <a16:colId xmlns:a16="http://schemas.microsoft.com/office/drawing/2014/main" val="514064823"/>
                    </a:ext>
                  </a:extLst>
                </a:gridCol>
              </a:tblGrid>
              <a:tr h="370840">
                <a:tc>
                  <a:txBody>
                    <a:bodyPr/>
                    <a:lstStyle/>
                    <a:p>
                      <a:pPr algn="ctr"/>
                      <a:r>
                        <a:rPr lang="en-GB" dirty="0" smtClean="0">
                          <a:solidFill>
                            <a:schemeClr val="tx1"/>
                          </a:solidFill>
                          <a:latin typeface="Comic Sans MS" panose="030F0702030302020204" pitchFamily="66" charset="0"/>
                        </a:rPr>
                        <a:t>Key Learning</a:t>
                      </a:r>
                      <a:endParaRPr lang="en-GB"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CC0D4"/>
                    </a:solidFill>
                  </a:tcPr>
                </a:tc>
                <a:extLst>
                  <a:ext uri="{0D108BD9-81ED-4DB2-BD59-A6C34878D82A}">
                    <a16:rowId xmlns:a16="http://schemas.microsoft.com/office/drawing/2014/main" val="1600498718"/>
                  </a:ext>
                </a:extLst>
              </a:tr>
              <a:tr h="445008">
                <a:tc>
                  <a:txBody>
                    <a:bodyPr/>
                    <a:lstStyle/>
                    <a:p>
                      <a:r>
                        <a:rPr lang="en-GB" sz="900" dirty="0" smtClean="0">
                          <a:latin typeface="Comic Sans MS" panose="030F0702030302020204" pitchFamily="66" charset="0"/>
                        </a:rPr>
                        <a:t>Art is the creation of something personal, political, environmental that portrays a message to a viewer. Art can take many different forms and can use many different techniques, materials and technologies. </a:t>
                      </a:r>
                      <a:endParaRPr lang="en-GB" sz="9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7189782"/>
                  </a:ext>
                </a:extLst>
              </a:tr>
              <a:tr h="445008">
                <a:tc>
                  <a:txBody>
                    <a:bodyPr/>
                    <a:lstStyle/>
                    <a:p>
                      <a:r>
                        <a:rPr lang="en-GB" sz="900" b="0" i="0" kern="1200" dirty="0" smtClean="0">
                          <a:solidFill>
                            <a:schemeClr val="dk1"/>
                          </a:solidFill>
                          <a:effectLst/>
                          <a:latin typeface="Comic Sans MS" panose="030F0702030302020204" pitchFamily="66" charset="0"/>
                          <a:ea typeface="+mn-ea"/>
                          <a:cs typeface="+mn-cs"/>
                        </a:rPr>
                        <a:t>What's the difference between the types of pencils? The difference is seen in the type of lead is in the pencil. Most pencils use a system that gauges the hardness (written as H) of the lead to how black the mark the lead makes (written as B). Back in the day when they were deciding on what pencil people wanted to use most, they went with a middle of the road pencil - not too hard (H) and not too black (B) - that pencil is the No. 2 pencil that we all know. The No. 2 pencil is also known as an HB pencil, and the HB pencil is the middle of the hardness to blackness scale. The hardest lead in a pencil is a 9H pencil, the middle lead is HB (or No. 2),  and the blackest lead is a 9B pencil.</a:t>
                      </a:r>
                      <a:endParaRPr lang="en-GB" sz="3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606721"/>
                  </a:ext>
                </a:extLst>
              </a:tr>
              <a:tr h="445008">
                <a:tc>
                  <a:txBody>
                    <a:bodyPr/>
                    <a:lstStyle/>
                    <a:p>
                      <a:r>
                        <a:rPr lang="en-GB" sz="900" b="0" i="0" kern="1200" dirty="0" smtClean="0">
                          <a:solidFill>
                            <a:schemeClr val="dk1"/>
                          </a:solidFill>
                          <a:effectLst/>
                          <a:latin typeface="Comic Sans MS" panose="030F0702030302020204" pitchFamily="66" charset="0"/>
                          <a:ea typeface="+mn-ea"/>
                          <a:cs typeface="+mn-cs"/>
                        </a:rPr>
                        <a:t>Light and Shadow create depth and atmosphere in a drawing. In order to make a drawing look "realistic" you need shadow because in the real world everything has a shadow. If you draw something with only a line that is a consistent width, and don't render a shadow, your shape is going to look flat, two dimensional, and unrealistic. Adding shadow automatically adds a small bit of perspective to the drawing because the shadow indicates that something is in front of and/or behind the object that would cause it to cast a shadow. There are many ways to depict a shadow, it does not have to be a deep, rich, complex shadow, it can be as simple as varying the thickness of the line you create to draw the shape.</a:t>
                      </a:r>
                      <a:endParaRPr lang="en-GB" sz="900" b="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9042680"/>
                  </a:ext>
                </a:extLst>
              </a:tr>
              <a:tr h="445008">
                <a:tc>
                  <a:txBody>
                    <a:bodyPr/>
                    <a:lstStyle/>
                    <a:p>
                      <a:r>
                        <a:rPr lang="en-GB" sz="900" smtClean="0">
                          <a:latin typeface="Comic Sans MS" panose="030F0702030302020204" pitchFamily="66" charset="0"/>
                        </a:rPr>
                        <a:t>Henry </a:t>
                      </a:r>
                      <a:r>
                        <a:rPr lang="en-GB" sz="900" dirty="0" smtClean="0">
                          <a:latin typeface="Comic Sans MS" panose="030F0702030302020204" pitchFamily="66" charset="0"/>
                        </a:rPr>
                        <a:t>Moore was an</a:t>
                      </a:r>
                      <a:r>
                        <a:rPr lang="en-GB" sz="900" baseline="0" dirty="0" smtClean="0">
                          <a:latin typeface="Comic Sans MS" panose="030F0702030302020204" pitchFamily="66" charset="0"/>
                        </a:rPr>
                        <a:t> English artist who is famous for his abstract bronze sculptures </a:t>
                      </a:r>
                      <a:r>
                        <a:rPr lang="en-GB" sz="900" b="0" i="0" kern="1200" dirty="0" smtClean="0">
                          <a:solidFill>
                            <a:schemeClr val="dk1"/>
                          </a:solidFill>
                          <a:effectLst/>
                          <a:latin typeface="Comic Sans MS" panose="030F0702030302020204" pitchFamily="66" charset="0"/>
                          <a:ea typeface="+mn-ea"/>
                          <a:cs typeface="+mn-cs"/>
                        </a:rPr>
                        <a:t>which are located around the world as public works of art. As well as sculpture, Moore produced many drawings, including a series depicting Londoners sheltering from the Blitz during the Second World War, along with other graphic works on paper. His forms are usually abstractions of the human figure, typically depicting mother-and-child or reclining figures. </a:t>
                      </a:r>
                      <a:r>
                        <a:rPr lang="en-GB" sz="900" baseline="0" dirty="0" smtClean="0">
                          <a:latin typeface="Comic Sans MS" panose="030F0702030302020204" pitchFamily="66" charset="0"/>
                        </a:rPr>
                        <a:t> </a:t>
                      </a:r>
                      <a:endParaRPr lang="en-GB" sz="9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2469434"/>
                  </a:ext>
                </a:extLst>
              </a:tr>
            </a:tbl>
          </a:graphicData>
        </a:graphic>
      </p:graphicFrame>
      <p:sp>
        <p:nvSpPr>
          <p:cNvPr id="8" name="Oval Callout 7"/>
          <p:cNvSpPr/>
          <p:nvPr/>
        </p:nvSpPr>
        <p:spPr>
          <a:xfrm>
            <a:off x="4589118" y="3068955"/>
            <a:ext cx="3103417" cy="958099"/>
          </a:xfrm>
          <a:prstGeom prst="wedgeEllipseCallou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solidFill>
                  <a:schemeClr val="tx1"/>
                </a:solidFill>
                <a:effectLst/>
                <a:ea typeface="Calibri" panose="020F0502020204030204" pitchFamily="34" charset="0"/>
                <a:cs typeface="Times New Roman" panose="02020603050405020304" pitchFamily="18" charset="0"/>
              </a:rPr>
              <a:t>Why do you think Henry Moore use pencil to create his art work depicting the London Underground during the Blitz? Was it effective?</a:t>
            </a:r>
            <a:endParaRPr lang="en-GB" sz="1000" dirty="0">
              <a:solidFill>
                <a:schemeClr val="tx1"/>
              </a:solidFill>
              <a:effectLst/>
              <a:ea typeface="Calibri" panose="020F0502020204030204" pitchFamily="34" charset="0"/>
              <a:cs typeface="Times New Roman" panose="02020603050405020304" pitchFamily="18" charset="0"/>
            </a:endParaRPr>
          </a:p>
        </p:txBody>
      </p:sp>
      <p:sp>
        <p:nvSpPr>
          <p:cNvPr id="9" name="Oval Callout 8"/>
          <p:cNvSpPr/>
          <p:nvPr/>
        </p:nvSpPr>
        <p:spPr>
          <a:xfrm>
            <a:off x="4589117" y="1928138"/>
            <a:ext cx="3103418" cy="855875"/>
          </a:xfrm>
          <a:prstGeom prst="wedgeEllipseCallout">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can shading and texture be used to change the mood of a piece of art?</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0" name="Oval Callout 9"/>
          <p:cNvSpPr/>
          <p:nvPr/>
        </p:nvSpPr>
        <p:spPr>
          <a:xfrm>
            <a:off x="4589117" y="798552"/>
            <a:ext cx="3103418" cy="844644"/>
          </a:xfrm>
          <a:prstGeom prst="wedgeEllipseCallou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can shading make a piece of art more interesting?</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23" name="Picture 22"/>
          <p:cNvPicPr>
            <a:picLocks noChangeAspect="1"/>
          </p:cNvPicPr>
          <p:nvPr/>
        </p:nvPicPr>
        <p:blipFill>
          <a:blip r:embed="rId3"/>
          <a:stretch>
            <a:fillRect/>
          </a:stretch>
        </p:blipFill>
        <p:spPr>
          <a:xfrm>
            <a:off x="4319386" y="4209773"/>
            <a:ext cx="3642881" cy="2532772"/>
          </a:xfrm>
          <a:prstGeom prst="rect">
            <a:avLst/>
          </a:prstGeom>
        </p:spPr>
      </p:pic>
      <p:pic>
        <p:nvPicPr>
          <p:cNvPr id="24" name="Picture 23"/>
          <p:cNvPicPr>
            <a:picLocks noChangeAspect="1"/>
          </p:cNvPicPr>
          <p:nvPr/>
        </p:nvPicPr>
        <p:blipFill>
          <a:blip r:embed="rId4"/>
          <a:stretch>
            <a:fillRect/>
          </a:stretch>
        </p:blipFill>
        <p:spPr>
          <a:xfrm>
            <a:off x="7977909" y="5188960"/>
            <a:ext cx="2118816" cy="1415040"/>
          </a:xfrm>
          <a:prstGeom prst="rect">
            <a:avLst/>
          </a:prstGeom>
        </p:spPr>
      </p:pic>
      <p:pic>
        <p:nvPicPr>
          <p:cNvPr id="25" name="Picture 24"/>
          <p:cNvPicPr>
            <a:picLocks noChangeAspect="1"/>
          </p:cNvPicPr>
          <p:nvPr/>
        </p:nvPicPr>
        <p:blipFill>
          <a:blip r:embed="rId5"/>
          <a:stretch>
            <a:fillRect/>
          </a:stretch>
        </p:blipFill>
        <p:spPr>
          <a:xfrm>
            <a:off x="10371822" y="5188960"/>
            <a:ext cx="1707032" cy="1415040"/>
          </a:xfrm>
          <a:prstGeom prst="rect">
            <a:avLst/>
          </a:prstGeom>
        </p:spPr>
      </p:pic>
      <p:pic>
        <p:nvPicPr>
          <p:cNvPr id="26" name="Picture 25"/>
          <p:cNvPicPr>
            <a:picLocks noChangeAspect="1"/>
          </p:cNvPicPr>
          <p:nvPr/>
        </p:nvPicPr>
        <p:blipFill>
          <a:blip r:embed="rId6"/>
          <a:stretch>
            <a:fillRect/>
          </a:stretch>
        </p:blipFill>
        <p:spPr>
          <a:xfrm>
            <a:off x="138546" y="5895247"/>
            <a:ext cx="2075398" cy="758846"/>
          </a:xfrm>
          <a:prstGeom prst="rect">
            <a:avLst/>
          </a:prstGeom>
        </p:spPr>
      </p:pic>
      <p:pic>
        <p:nvPicPr>
          <p:cNvPr id="27" name="Picture 26"/>
          <p:cNvPicPr>
            <a:picLocks noChangeAspect="1"/>
          </p:cNvPicPr>
          <p:nvPr/>
        </p:nvPicPr>
        <p:blipFill rotWithShape="1">
          <a:blip r:embed="rId7"/>
          <a:srcRect t="9193"/>
          <a:stretch/>
        </p:blipFill>
        <p:spPr>
          <a:xfrm>
            <a:off x="2213944" y="5843898"/>
            <a:ext cx="957213" cy="919647"/>
          </a:xfrm>
          <a:prstGeom prst="rect">
            <a:avLst/>
          </a:prstGeom>
        </p:spPr>
      </p:pic>
      <p:pic>
        <p:nvPicPr>
          <p:cNvPr id="28" name="Picture 27"/>
          <p:cNvPicPr>
            <a:picLocks noChangeAspect="1"/>
          </p:cNvPicPr>
          <p:nvPr/>
        </p:nvPicPr>
        <p:blipFill rotWithShape="1">
          <a:blip r:embed="rId8"/>
          <a:srcRect l="4420" t="7206" b="3718"/>
          <a:stretch/>
        </p:blipFill>
        <p:spPr>
          <a:xfrm>
            <a:off x="3306608" y="5843898"/>
            <a:ext cx="956621" cy="932873"/>
          </a:xfrm>
          <a:prstGeom prst="rect">
            <a:avLst/>
          </a:prstGeom>
        </p:spPr>
      </p:pic>
    </p:spTree>
    <p:extLst>
      <p:ext uri="{BB962C8B-B14F-4D97-AF65-F5344CB8AC3E}">
        <p14:creationId xmlns:p14="http://schemas.microsoft.com/office/powerpoint/2010/main" val="3206771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749</Words>
  <Application>Microsoft Office PowerPoint</Application>
  <PresentationFormat>Widescreen</PresentationFormat>
  <Paragraphs>35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International House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Chirnside, Kathryn</dc:creator>
  <cp:lastModifiedBy>Dillon, Clare</cp:lastModifiedBy>
  <cp:revision>11</cp:revision>
  <dcterms:created xsi:type="dcterms:W3CDTF">2021-05-28T10:27:04Z</dcterms:created>
  <dcterms:modified xsi:type="dcterms:W3CDTF">2021-10-07T15:17:29Z</dcterms:modified>
</cp:coreProperties>
</file>