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5C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0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36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47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794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13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30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5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865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13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1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484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AC4B7-6698-4753-A77A-65AD19103CF3}" type="datetimeFigureOut">
              <a:rPr lang="en-GB" smtClean="0"/>
              <a:t>07/10/2021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6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nner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3570432" cy="7421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570431" y="56375"/>
            <a:ext cx="4308187" cy="685800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4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Design Technology – Making Do</a:t>
            </a:r>
            <a:endParaRPr lang="en-GB" sz="105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874991"/>
              </p:ext>
            </p:extLst>
          </p:nvPr>
        </p:nvGraphicFramePr>
        <p:xfrm>
          <a:off x="138546" y="752715"/>
          <a:ext cx="4180840" cy="353922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54545">
                  <a:extLst>
                    <a:ext uri="{9D8B030D-6E8A-4147-A177-3AD203B41FA5}">
                      <a16:colId xmlns:a16="http://schemas.microsoft.com/office/drawing/2014/main" val="4249819291"/>
                    </a:ext>
                  </a:extLst>
                </a:gridCol>
                <a:gridCol w="3026295">
                  <a:extLst>
                    <a:ext uri="{9D8B030D-6E8A-4147-A177-3AD203B41FA5}">
                      <a16:colId xmlns:a16="http://schemas.microsoft.com/office/drawing/2014/main" val="36589810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988679"/>
                  </a:ext>
                </a:extLst>
              </a:tr>
              <a:tr h="322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Blender </a:t>
                      </a: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To break food down until smooth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9515244"/>
                  </a:ext>
                </a:extLst>
              </a:tr>
              <a:tr h="310650"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Comic Sans MS" panose="030F0702030302020204" pitchFamily="66" charset="0"/>
                        </a:rPr>
                        <a:t>Dough</a:t>
                      </a:r>
                    </a:p>
                    <a:p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mixture of flour, yeast and water before it is cooked.</a:t>
                      </a:r>
                    </a:p>
                    <a:p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613822"/>
                  </a:ext>
                </a:extLst>
              </a:tr>
              <a:tr h="2616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Garlic Press	</a:t>
                      </a:r>
                    </a:p>
                    <a:p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tool to crush garlic into a pulp.	</a:t>
                      </a:r>
                    </a:p>
                    <a:p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316652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Comic Sans MS" panose="030F0702030302020204" pitchFamily="66" charset="0"/>
                        </a:rPr>
                        <a:t>Gluten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protein found in wheat</a:t>
                      </a:r>
                      <a:r>
                        <a:rPr lang="en-GB" sz="800" baseline="0" dirty="0" smtClean="0">
                          <a:latin typeface="Comic Sans MS" panose="030F0702030302020204" pitchFamily="66" charset="0"/>
                        </a:rPr>
                        <a:t>, rye and barley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071692"/>
                  </a:ext>
                </a:extLst>
              </a:tr>
              <a:tr h="390545">
                <a:tc>
                  <a:txBody>
                    <a:bodyPr/>
                    <a:lstStyle/>
                    <a:p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Grater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 tool to finely slice and chop firmer foods such as carrot or cheese</a:t>
                      </a:r>
                      <a:endParaRPr lang="en-GB" sz="800" dirty="0" smtClean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37519"/>
                  </a:ext>
                </a:extLst>
              </a:tr>
              <a:tr h="4156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latin typeface="Comic Sans MS" panose="030F0702030302020204" pitchFamily="66" charset="0"/>
                        </a:rPr>
                        <a:t>Knead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Pulling and squeezing dough to make it smooth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72029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Peeler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tool to remove</a:t>
                      </a:r>
                      <a:r>
                        <a:rPr lang="en-GB" sz="800" baseline="0" dirty="0" smtClean="0">
                          <a:latin typeface="Comic Sans MS" panose="030F0702030302020204" pitchFamily="66" charset="0"/>
                        </a:rPr>
                        <a:t> the skin from a fruit or vegetable. May also be used to create thin ribbons of a food.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7560631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Comic Sans MS" panose="030F0702030302020204" pitchFamily="66" charset="0"/>
                        </a:rPr>
                        <a:t>Seasonality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The time of year when a food type is</a:t>
                      </a:r>
                      <a:r>
                        <a:rPr lang="en-GB" sz="800" baseline="0" dirty="0" smtClean="0">
                          <a:latin typeface="Comic Sans MS" panose="030F0702030302020204" pitchFamily="66" charset="0"/>
                        </a:rPr>
                        <a:t> at its best and most wildly available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05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Comic Sans MS" panose="030F0702030302020204" pitchFamily="66" charset="0"/>
                        </a:rPr>
                        <a:t>Yeast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a tiny plant which makes bubbles of carbon dioxide when mixed with flour and warm water</a:t>
                      </a:r>
                    </a:p>
                    <a:p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80637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537737"/>
              </p:ext>
            </p:extLst>
          </p:nvPr>
        </p:nvGraphicFramePr>
        <p:xfrm>
          <a:off x="7977909" y="135370"/>
          <a:ext cx="4100945" cy="37846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00945">
                  <a:extLst>
                    <a:ext uri="{9D8B030D-6E8A-4147-A177-3AD203B41FA5}">
                      <a16:colId xmlns:a16="http://schemas.microsoft.com/office/drawing/2014/main" val="5140648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Learning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98718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omic Sans MS" panose="030F0702030302020204" pitchFamily="66" charset="0"/>
                        </a:rPr>
                        <a:t>Climate conditions affect when food is produced in the UK. Seasonality is the time of year when a food type is at its best in terms of flavour or harvest. Some foods are required when they are out of season so producers grow them in hot houses/green houses in the UK or are imported into the country. 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189782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omic Sans MS" panose="030F0702030302020204" pitchFamily="66" charset="0"/>
                        </a:rPr>
                        <a:t>Rationing was a means of ensuring the fair distribution</a:t>
                      </a:r>
                      <a:r>
                        <a:rPr lang="en-GB" sz="1000" baseline="0" dirty="0" smtClean="0">
                          <a:latin typeface="Comic Sans MS" panose="030F0702030302020204" pitchFamily="66" charset="0"/>
                        </a:rPr>
                        <a:t> of food and commodities when they were scarce. It began shortly after the start of World War Two and continued for a number of years after the war ended.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06721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latin typeface="Comic Sans MS" panose="030F0702030302020204" pitchFamily="66" charset="0"/>
                        </a:rPr>
                        <a:t>Basic food stuffs such as sugar, meat,</a:t>
                      </a:r>
                      <a:r>
                        <a:rPr lang="en-GB" sz="1000" baseline="0" dirty="0" smtClean="0">
                          <a:latin typeface="Comic Sans MS" panose="030F0702030302020204" pitchFamily="66" charset="0"/>
                        </a:rPr>
                        <a:t> fats, bacon and cheese were directly rationed by an allowance of coupons. Housewives had to register with particular retailers. A number of other items, such as tinned goods, dried fruit, cereals and biscuits were rationed using a points system</a:t>
                      </a:r>
                      <a:endParaRPr lang="en-GB" sz="1000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042680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omic Sans MS" panose="030F0702030302020204" pitchFamily="66" charset="0"/>
                        </a:rPr>
                        <a:t>Food wasn’t the only thing</a:t>
                      </a:r>
                      <a:r>
                        <a:rPr lang="en-GB" sz="1000" baseline="0" dirty="0" smtClean="0">
                          <a:latin typeface="Comic Sans MS" panose="030F0702030302020204" pitchFamily="66" charset="0"/>
                        </a:rPr>
                        <a:t> which was rationed. From June 1941 until 1949, buying new clothes was rationed in Britain. Make Do And Mend was a government campaign urging people to repair, reuse and reimage their existing clothes during the Second World War.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469434"/>
                  </a:ext>
                </a:extLst>
              </a:tr>
            </a:tbl>
          </a:graphicData>
        </a:graphic>
      </p:graphicFrame>
      <p:sp>
        <p:nvSpPr>
          <p:cNvPr id="8" name="Oval Callout 7"/>
          <p:cNvSpPr/>
          <p:nvPr/>
        </p:nvSpPr>
        <p:spPr>
          <a:xfrm>
            <a:off x="4439516" y="3257096"/>
            <a:ext cx="3254374" cy="1066800"/>
          </a:xfrm>
          <a:prstGeom prst="wedgeEllipseCallou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Design a meal plan using only the portions available to a family during the war.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4494040" y="1988925"/>
            <a:ext cx="3199850" cy="1066800"/>
          </a:xfrm>
          <a:prstGeom prst="wedgeEllipseCallou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 can we make the best out of wha</a:t>
            </a:r>
            <a:r>
              <a:rPr lang="en-GB" sz="11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 we have got?</a:t>
            </a:r>
            <a:endParaRPr lang="en-GB" sz="110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4494039" y="780956"/>
            <a:ext cx="3199851" cy="1066800"/>
          </a:xfrm>
          <a:prstGeom prst="wedgeEllipseCallou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 buying new always best?</a:t>
            </a:r>
            <a:endParaRPr lang="en-GB" sz="110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45172"/>
              </p:ext>
            </p:extLst>
          </p:nvPr>
        </p:nvGraphicFramePr>
        <p:xfrm>
          <a:off x="138546" y="4538950"/>
          <a:ext cx="8128000" cy="13716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4860722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99697376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95744467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262389917"/>
                    </a:ext>
                  </a:extLst>
                </a:gridCol>
              </a:tblGrid>
              <a:tr h="185420">
                <a:tc gridSpan="4"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Seasonality</a:t>
                      </a:r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598157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Autumn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Winter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Spring 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Summer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53607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Apple, Blackberry ,Butternut squash, Brussel Sprouts, Cabbage, Carrot, Cauliflower, Celery, Kale, Leek, Onion, Parsnip, Pear, Potato, Pumpkin, Spinach, Turnip. 	</a:t>
                      </a:r>
                    </a:p>
                    <a:p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  <a:alpha val="9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Apple, Brussel Sprouts, Cabbage, Carrot, Cauliflower, Leek, Onion, Parsnip, Pear, Potato, Pumpkin, Rhubarb Swede, Turnip 	</a:t>
                      </a:r>
                    </a:p>
                    <a:p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  <a:alpha val="9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Apple, Asparagus, Brussel Sprouts, Cabbage, Carrot, Cauliflower, Cucumber, Lettuce, Onion, Parsley, Potato, Radish, Red Onion, Rhubarb 	</a:t>
                      </a:r>
                    </a:p>
                    <a:p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  <a:alpha val="9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Apple, Basil, Beans (Runner &amp; French), Beetroot, Broccoli, Carrot, Cauliflower, Celery, Courgette, Cucumber, Fennel, Lettuce, Onion, Potato, Radish, Raspberry, Red Onion, Rocket, Rhubarb, Strawberry. 	</a:t>
                      </a:r>
                    </a:p>
                    <a:p>
                      <a:endParaRPr lang="en-GB" sz="8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  <a:alpha val="9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55019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676" y="4323896"/>
            <a:ext cx="1815116" cy="21153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0072" y="4276203"/>
            <a:ext cx="1708727" cy="26187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546" y="5968374"/>
            <a:ext cx="1089945" cy="7260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8491" y="5926693"/>
            <a:ext cx="827005" cy="8270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75626" y="5935462"/>
            <a:ext cx="869955" cy="8948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5782" y="5935462"/>
            <a:ext cx="989298" cy="8856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19386" y="5968374"/>
            <a:ext cx="838483" cy="83848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14713" y="5954366"/>
            <a:ext cx="583938" cy="8759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34212" y="5958990"/>
            <a:ext cx="960178" cy="73545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26957" y="5960579"/>
            <a:ext cx="999654" cy="75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71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525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International House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Chirnside, Kathryn</dc:creator>
  <cp:lastModifiedBy>Dillon, Clare</cp:lastModifiedBy>
  <cp:revision>8</cp:revision>
  <dcterms:created xsi:type="dcterms:W3CDTF">2021-05-28T10:27:04Z</dcterms:created>
  <dcterms:modified xsi:type="dcterms:W3CDTF">2021-10-07T15:18:22Z</dcterms:modified>
</cp:coreProperties>
</file>