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5"/>
  </p:sldMasterIdLst>
  <p:notesMasterIdLst>
    <p:notesMasterId r:id="rId54"/>
  </p:notesMasterIdLst>
  <p:sldIdLst>
    <p:sldId id="256" r:id="rId6"/>
    <p:sldId id="257" r:id="rId7"/>
    <p:sldId id="274" r:id="rId8"/>
    <p:sldId id="273" r:id="rId9"/>
    <p:sldId id="265" r:id="rId10"/>
    <p:sldId id="266" r:id="rId11"/>
    <p:sldId id="267" r:id="rId12"/>
    <p:sldId id="268" r:id="rId13"/>
    <p:sldId id="269" r:id="rId14"/>
    <p:sldId id="270" r:id="rId15"/>
    <p:sldId id="275" r:id="rId16"/>
    <p:sldId id="261" r:id="rId17"/>
    <p:sldId id="262" r:id="rId18"/>
    <p:sldId id="263" r:id="rId19"/>
    <p:sldId id="264" r:id="rId20"/>
    <p:sldId id="276" r:id="rId21"/>
    <p:sldId id="277" r:id="rId22"/>
    <p:sldId id="278" r:id="rId23"/>
    <p:sldId id="279" r:id="rId24"/>
    <p:sldId id="281" r:id="rId25"/>
    <p:sldId id="259" r:id="rId26"/>
    <p:sldId id="260" r:id="rId27"/>
    <p:sldId id="282" r:id="rId28"/>
    <p:sldId id="283" r:id="rId29"/>
    <p:sldId id="286" r:id="rId30"/>
    <p:sldId id="287" r:id="rId31"/>
    <p:sldId id="288" r:id="rId32"/>
    <p:sldId id="289" r:id="rId33"/>
    <p:sldId id="290" r:id="rId34"/>
    <p:sldId id="291" r:id="rId35"/>
    <p:sldId id="292" r:id="rId36"/>
    <p:sldId id="294" r:id="rId37"/>
    <p:sldId id="295" r:id="rId38"/>
    <p:sldId id="296" r:id="rId39"/>
    <p:sldId id="297" r:id="rId40"/>
    <p:sldId id="298" r:id="rId41"/>
    <p:sldId id="299" r:id="rId42"/>
    <p:sldId id="301" r:id="rId43"/>
    <p:sldId id="302" r:id="rId44"/>
    <p:sldId id="303" r:id="rId45"/>
    <p:sldId id="304" r:id="rId46"/>
    <p:sldId id="271" r:id="rId47"/>
    <p:sldId id="280" r:id="rId48"/>
    <p:sldId id="284" r:id="rId49"/>
    <p:sldId id="285" r:id="rId50"/>
    <p:sldId id="293" r:id="rId51"/>
    <p:sldId id="300" r:id="rId52"/>
    <p:sldId id="272" r:id="rId53"/>
  </p:sldIdLst>
  <p:sldSz cx="18288000" cy="10287000"/>
  <p:notesSz cx="6858000" cy="9144000"/>
  <p:embeddedFontLst>
    <p:embeddedFont>
      <p:font typeface="BentonSans 3" panose="020B0604020202020204" charset="0"/>
      <p:regular r:id="rId55"/>
    </p:embeddedFont>
    <p:embeddedFont>
      <p:font typeface="BentonSans 4" panose="020B0604020202020204" charset="0"/>
      <p:regular r:id="rId56"/>
    </p:embeddedFont>
    <p:embeddedFont>
      <p:font typeface="Chewy" panose="020B0604020202020204" charset="0"/>
      <p:regular r:id="rId57"/>
    </p:embeddedFont>
    <p:embeddedFont>
      <p:font typeface="Architects Daughter" panose="020B0604020202020204" charset="0"/>
      <p:regular r:id="rId58"/>
    </p:embeddedFont>
    <p:embeddedFont>
      <p:font typeface="Calibri" panose="020F0502020204030204" pitchFamily="34" charset="0"/>
      <p:regular r:id="rId59"/>
      <p:bold r:id="rId60"/>
      <p:italic r:id="rId61"/>
      <p:boldItalic r:id="rId62"/>
    </p:embeddedFont>
    <p:embeddedFont>
      <p:font typeface="Aileron" panose="020B0604020202020204" charset="0"/>
      <p:regular r:id="rId63"/>
    </p:embeddedFont>
    <p:embeddedFont>
      <p:font typeface="Hit and Run" panose="020B0604020202020204" charset="0"/>
      <p:regular r:id="rId64"/>
    </p:embeddedFont>
    <p:embeddedFont>
      <p:font typeface="BentonSans 1" panose="020B0604020202020204" charset="0"/>
      <p:regular r:id="rId65"/>
    </p:embeddedFont>
    <p:embeddedFont>
      <p:font typeface="BentonSans 2" panose="020B0604020202020204" charset="0"/>
      <p:regular r:id="rId6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7E3E2B-6BA4-4B8C-8311-D7CE7A305B8E}" v="17" dt="2023-11-24T12:34:44.782"/>
    <p1510:client id="{A0CB5023-3181-4E09-BED4-4DD808AAA8F2}" v="3" dt="2023-12-18T11:44:18.2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3432" autoAdjust="0"/>
    <p:restoredTop sz="94622" autoAdjust="0"/>
  </p:normalViewPr>
  <p:slideViewPr>
    <p:cSldViewPr>
      <p:cViewPr varScale="1">
        <p:scale>
          <a:sx n="51" d="100"/>
          <a:sy n="51" d="100"/>
        </p:scale>
        <p:origin x="82" y="2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font" Target="fonts/font1.fntdata"/><Relationship Id="rId63" Type="http://schemas.openxmlformats.org/officeDocument/2006/relationships/font" Target="fonts/font9.fntdata"/><Relationship Id="rId68" Type="http://schemas.openxmlformats.org/officeDocument/2006/relationships/viewProps" Target="viewProps.xml"/><Relationship Id="rId7" Type="http://schemas.openxmlformats.org/officeDocument/2006/relationships/slide" Target="slides/slide2.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font" Target="fonts/font4.fntdata"/><Relationship Id="rId66" Type="http://schemas.openxmlformats.org/officeDocument/2006/relationships/font" Target="fonts/font12.fntdata"/><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3.fntdata"/><Relationship Id="rId61" Type="http://schemas.openxmlformats.org/officeDocument/2006/relationships/font" Target="fonts/font7.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6.fntdata"/><Relationship Id="rId65" Type="http://schemas.openxmlformats.org/officeDocument/2006/relationships/font" Target="fonts/font11.fntdata"/><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5.fntdata"/><Relationship Id="rId67"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notesMaster" Target="notesMasters/notesMaster1.xml"/><Relationship Id="rId62" Type="http://schemas.openxmlformats.org/officeDocument/2006/relationships/font" Target="fonts/font8.fntdata"/><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03.02.2026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Welcome everyone to our Brain Buddies workshop!</a:t>
            </a:r>
          </a:p>
          <a:p>
            <a:endParaRPr lang="en-US"/>
          </a:p>
          <a:p>
            <a:r>
              <a:rPr lang="en-US"/>
              <a:t>We work in lots of different schools talking to young people about their thoughts and feelings. One of the main things we do is talk to young people about what they can do to feel more calm and in control of their feelings and this is what Brain Buddies focuses on. ​</a:t>
            </a:r>
          </a:p>
          <a:p>
            <a:endParaRPr lang="en-US"/>
          </a:p>
          <a:p>
            <a:r>
              <a:rPr lang="en-US"/>
              <a: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Explanation of  helpful emotions. ​</a:t>
            </a:r>
          </a:p>
          <a:p>
            <a:endParaRPr lang="en-US"/>
          </a:p>
          <a:p>
            <a:r>
              <a:rPr lang="en-US"/>
              <a:t>Emotions give us information that something important is happening , they can help us to stay safe or to change a situation if we need to.​</a:t>
            </a:r>
          </a:p>
          <a:p>
            <a:r>
              <a:rPr lang="en-US"/>
              <a:t>​</a:t>
            </a:r>
          </a:p>
          <a:p>
            <a:r>
              <a:rPr lang="en-US"/>
              <a:t>EXAMPLES: - (try to get this information from the class) see snake, feel fear, your emotion of fear will help you stay away from snakes and avoid getting bitten​</a:t>
            </a:r>
          </a:p>
          <a:p>
            <a:endParaRPr lang="en-US"/>
          </a:p>
          <a:p>
            <a:r>
              <a:rPr lang="en-US"/>
              <a:t>Or, if your family and friends notice that you are sad after a friend moves away, your sadness can help them see that you need their love and support.​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Explanation of  helpful emotions. ​</a:t>
            </a:r>
          </a:p>
          <a:p>
            <a:endParaRPr lang="en-US"/>
          </a:p>
          <a:p>
            <a:r>
              <a:rPr lang="en-US"/>
              <a:t>Emotions give us information that something important is happening , they can help us to stay safe or to change a situation if we need to.​</a:t>
            </a:r>
          </a:p>
          <a:p>
            <a:r>
              <a:rPr lang="en-US"/>
              <a:t>​</a:t>
            </a:r>
          </a:p>
          <a:p>
            <a:r>
              <a:rPr lang="en-US"/>
              <a:t>EXAMPLES: - (try to get this information from the class) see snake, feel fear, your emotion of fear will help you stay away from snakes and avoid getting bitten​</a:t>
            </a:r>
          </a:p>
          <a:p>
            <a:endParaRPr lang="en-US"/>
          </a:p>
          <a:p>
            <a:r>
              <a:rPr lang="en-US"/>
              <a:t>Or, if your family and friends notice that you are sad after a friend moves away, your sadness can help them see that you need their love and support.​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extLst>
      <p:ext uri="{BB962C8B-B14F-4D97-AF65-F5344CB8AC3E}">
        <p14:creationId xmlns:p14="http://schemas.microsoft.com/office/powerpoint/2010/main" val="2333874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Highlighting sometimes helpful, sometimes can confuse us if they happen in the wrong situation or if they feel too big for us to manage.​</a:t>
            </a:r>
          </a:p>
          <a:p>
            <a:endParaRPr lang="en-US"/>
          </a:p>
          <a:p>
            <a:r>
              <a:rPr lang="en-US"/>
              <a:t>​</a:t>
            </a:r>
          </a:p>
          <a:p>
            <a:r>
              <a:rPr lang="en-US"/>
              <a:t>EXAMPLES: - (try to get this information from the group) Friend accidentally knocked into you, think it’s deliberate, get angry, fall out​. It's ok to feel annoyed but reacting in a very angry way is not the right response as it was an accident.</a:t>
            </a:r>
          </a:p>
          <a:p>
            <a:endParaRPr lang="en-US"/>
          </a:p>
          <a:p>
            <a:r>
              <a:rPr lang="en-US"/>
              <a:t>Have a test tomorrow, feel scared, don’t go into school, miss out on learning​. Feeling scared would be normal but that avoiding behaviour is unhelpful and can make you miss out and feel worse.</a:t>
            </a:r>
          </a:p>
          <a:p>
            <a:endParaRPr lang="en-US"/>
          </a:p>
          <a:p>
            <a:r>
              <a:rPr lang="en-US"/>
              <a: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Summary slide:​</a:t>
            </a:r>
          </a:p>
          <a:p>
            <a:endParaRPr lang="en-US"/>
          </a:p>
          <a:p>
            <a:r>
              <a:rPr lang="en-US"/>
              <a:t>Range of emotions - They can be comfortable / not comfortable ​</a:t>
            </a:r>
          </a:p>
          <a:p>
            <a:endParaRPr lang="en-US"/>
          </a:p>
          <a:p>
            <a:r>
              <a:rPr lang="en-US"/>
              <a:t>Helpful versus unhelpful​</a:t>
            </a:r>
          </a:p>
          <a:p>
            <a:endParaRPr lang="en-US"/>
          </a:p>
          <a:p>
            <a:r>
              <a:rPr lang="en-US"/>
              <a:t>No such thing as a bad emotion - they can all be helpful at times. ​</a:t>
            </a:r>
          </a:p>
          <a:p>
            <a:endParaRPr lang="en-US"/>
          </a:p>
          <a:p>
            <a:r>
              <a:rPr lang="en-US"/>
              <a:t>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Imagine there is a mischievous creature called the Brain Bully who lives in our brains trying to boss us around and ruin things for us. </a:t>
            </a:r>
          </a:p>
          <a:p>
            <a:r>
              <a:rPr lang="en-US"/>
              <a:t>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dirty="0"/>
              <a:t>We all have a brain bully, everyone's different and tells us different things but in general.... (read slide)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Explained on following slides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Demonstrate as talking about it. </a:t>
            </a:r>
          </a:p>
          <a:p>
            <a:endParaRPr lang="en-US"/>
          </a:p>
          <a:p>
            <a:r>
              <a:rPr lang="en-US"/>
              <a:t>When our wise owl thinking brain is in control our hand/brain looks like this.</a:t>
            </a:r>
          </a:p>
          <a:p>
            <a:endParaRPr lang="en-US"/>
          </a:p>
          <a:p>
            <a:r>
              <a:rPr lang="en-US"/>
              <a:t>Put if emotions get too big and our survival brain senses distress we can flip our lids (uncurl fingers)</a:t>
            </a:r>
          </a:p>
          <a:p>
            <a:endParaRPr lang="en-US"/>
          </a:p>
          <a:p>
            <a:r>
              <a:rPr lang="en-US"/>
              <a:t>The thumb is our survival brain and is in control. It barks so loudly that it can't hear the thinking brain.</a:t>
            </a:r>
          </a:p>
          <a:p>
            <a:endParaRPr lang="en-US"/>
          </a:p>
          <a:p>
            <a:r>
              <a:rPr lang="en-US"/>
              <a:t>Understanding what makes you flip your lid and doing strategies before it happens is going to help you stay in control and reduce the amount of times the survival brain is in charge.</a:t>
            </a:r>
          </a:p>
          <a:p>
            <a:endParaRPr lang="en-US"/>
          </a:p>
          <a:p>
            <a:r>
              <a:rPr lang="en-US"/>
              <a:t>If it does happen we can use strategies to help as well, but practising these beforehand will help you know what to do - your thinking brain won't be able to figure it out.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Booklet work</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No! we ALL experience different zones throughout the day. Sometimes the zones vary by how intense the emotion is e.g. a bit cross to really angry. There are no wrong zones but we can be in a zone that doesn’t fit well with what we are doing or where we are. We can also be more likely to make poor choices when we are in the red zone – because our Thinking brain might not be working so well. There are no good zones or bad zones but sometimes extremes like the red zone or blue zone don’t match the expectations of the situation we are. ​</a:t>
            </a:r>
          </a:p>
          <a:p>
            <a:endParaRPr lang="en-US"/>
          </a:p>
          <a:p>
            <a:r>
              <a:rPr lang="en-US"/>
              <a: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Remind them flipping their lids doesn't have to be anger, yelling, stomping and fight. It's that fight, flight and freeze mode so some people might go quiet and withdrawn, burst out crying etc.</a:t>
            </a:r>
          </a:p>
          <a:p>
            <a:endParaRPr lang="en-US"/>
          </a:p>
          <a:p>
            <a:r>
              <a:rPr lang="en-US"/>
              <a:t>Listen to your body, it's trying to help you.</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How are you feeling today? How do you know, are there any body clues?​</a:t>
            </a:r>
          </a:p>
          <a:p>
            <a:endParaRPr lang="en-US"/>
          </a:p>
          <a:p>
            <a:r>
              <a:rPr lang="en-US"/>
              <a:t>​Suggestions: happy </a:t>
            </a:r>
            <a:r>
              <a:rPr lang="en-US" err="1"/>
              <a:t>etc</a:t>
            </a:r>
            <a:r>
              <a:rPr lang="en-US"/>
              <a:t> – smiling, finding it easy to pay attention, interested what’s going on, feel relaxed, energetic​</a:t>
            </a:r>
          </a:p>
          <a:p>
            <a:endParaRPr lang="en-US"/>
          </a:p>
          <a:p>
            <a:r>
              <a:rPr lang="en-US"/>
              <a:t>Sad </a:t>
            </a:r>
            <a:r>
              <a:rPr lang="en-US" err="1"/>
              <a:t>etc</a:t>
            </a:r>
            <a:r>
              <a:rPr lang="en-US"/>
              <a:t> – don’t have much energy, stomach/headache​</a:t>
            </a:r>
          </a:p>
          <a:p>
            <a:endParaRPr lang="en-US"/>
          </a:p>
          <a:p>
            <a:r>
              <a:rPr lang="en-US"/>
              <a:t>Frustrated </a:t>
            </a:r>
            <a:r>
              <a:rPr lang="en-US" err="1"/>
              <a:t>etc</a:t>
            </a:r>
            <a:r>
              <a:rPr lang="en-US"/>
              <a:t> – butterflies, hot, fidgety, not very relaxed, feeling distracted ​</a:t>
            </a:r>
          </a:p>
          <a:p>
            <a:endParaRPr lang="en-US"/>
          </a:p>
          <a:p>
            <a:r>
              <a:rPr lang="en-US"/>
              <a:t>Angry </a:t>
            </a:r>
            <a:r>
              <a:rPr lang="en-US" err="1"/>
              <a:t>etc</a:t>
            </a:r>
            <a:r>
              <a:rPr lang="en-US"/>
              <a:t> – sweaty, tense, heart beating quickly, thoughts racing</a:t>
            </a:r>
          </a:p>
          <a:p>
            <a:endParaRPr lang="en-US"/>
          </a:p>
          <a:p>
            <a:endParaRPr lang="en-US"/>
          </a:p>
          <a:p>
            <a:r>
              <a:rPr lang="en-US"/>
              <a:t>Could get them to stand at each corner of the room per zone or cut out cards etc.</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Working document, can add to it especially when doing future sessions on positive-self talk and thought challenging. So don't have to have completely finished.</a:t>
            </a:r>
          </a:p>
          <a:p>
            <a:endParaRPr lang="en-US"/>
          </a:p>
          <a:p>
            <a:r>
              <a:rPr lang="en-US"/>
              <a:t>Opportunity to talk about unhelpful coping strategies/safety behaviours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a:t>Our thoughts are automatic, they pop into our heads whenever they choose and can be hard to ignore. They can be happy or helpful thoughts but sometimes they can also be unhelpful, upsetting and worrying. These thoughts affect how we feel and how we behave.</a:t>
            </a:r>
          </a:p>
          <a:p>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1E698F-BAE5-3F43-BA97-A8AF6F0278F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13166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Remind them flipping their lids doesn't have to be anger, yelling, stomping and fight. It's that fight, flight and freeze mode so some people might go quiet and withdrawn, burst out crying etc.</a:t>
            </a:r>
          </a:p>
          <a:p>
            <a:endParaRPr lang="en-US"/>
          </a:p>
          <a:p>
            <a:r>
              <a:rPr lang="en-US"/>
              <a:t>Listen to your body, it's trying to help you.</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Sometimes when emotions get too big we experience lots of unhelpful thoughts. </a:t>
            </a:r>
          </a:p>
          <a:p>
            <a:endParaRPr lang="en-US"/>
          </a:p>
          <a:p>
            <a:r>
              <a:rPr lang="en-US"/>
              <a:t>We might feel like things will never get better, that we will always feel bad. We might have lots of negative thoughts like these ones. </a:t>
            </a:r>
          </a:p>
          <a:p>
            <a:endParaRPr lang="en-US"/>
          </a:p>
          <a:p>
            <a:r>
              <a:rPr lang="en-US"/>
              <a:t>Its important to remember that not all thoughts are true. Its therefore really important to challenge thoughts especially if you notice red, negative thoughts effecting how you feel. We do this by thinking of an alternative thought. Change it to a green more helpful way of thinking. </a:t>
            </a:r>
          </a:p>
          <a:p>
            <a:endParaRPr lang="en-US"/>
          </a:p>
          <a:p>
            <a:r>
              <a:rPr lang="en-US"/>
              <a:t>Practice by challenging these red thoughts in booklet. Left the booklet sheet blank so CYP can have the option to do their own red thoughts (what is the brain bully saying?) They have the thought challenging bubble in their booklets too, can show next slide to demonstrate further.</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In their booklets, to help the booklet worksheet.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Read the scenario. </a:t>
            </a:r>
          </a:p>
          <a:p>
            <a:endParaRPr lang="en-US"/>
          </a:p>
          <a:p>
            <a:r>
              <a:rPr lang="en-US"/>
              <a:t>Red volunteer to say negative unhelpful thoughts relating to this scenerio. </a:t>
            </a:r>
          </a:p>
          <a:p>
            <a:endParaRPr lang="en-US"/>
          </a:p>
          <a:p>
            <a:r>
              <a:rPr lang="en-US"/>
              <a:t>Green volunteer to say helpful positive thoughts. </a:t>
            </a:r>
          </a:p>
          <a:p>
            <a:endParaRPr lang="en-US"/>
          </a:p>
          <a:p>
            <a:r>
              <a:rPr lang="en-US"/>
              <a:t>Class to notice differences. How would each person feel? How might they behave?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Last week we looked at our brilliant brains and that we ideally want the thinking brain in charge.</a:t>
            </a:r>
          </a:p>
          <a:p>
            <a:endParaRPr lang="en-US"/>
          </a:p>
          <a:p>
            <a:r>
              <a:rPr lang="en-US"/>
              <a:t>Then read slide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What kind of thoughts does Brain Bully like? What does he hate? ​</a:t>
            </a:r>
          </a:p>
          <a:p>
            <a:endParaRPr lang="en-US"/>
          </a:p>
          <a:p>
            <a:r>
              <a:rPr lang="en-US"/>
              <a:t>What it hates is when you have Helpful thoughts, because they help get rid of the Unhelpful Thoughts the Brain Bully needs to grow strong. ​</a:t>
            </a:r>
          </a:p>
          <a:p>
            <a:endParaRPr lang="en-US"/>
          </a:p>
          <a:p>
            <a:r>
              <a:rPr lang="en-US"/>
              <a:t>It is much easier to come up with helpful thoughts and stop the Brain Bully from bossing you around and ruining things when your Thinking Brain is in charge. </a:t>
            </a:r>
          </a:p>
          <a:p>
            <a:r>
              <a:rPr lang="en-US"/>
              <a:t>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Rise worksheet links to the positive self-talk cards on our website.</a:t>
            </a:r>
          </a:p>
          <a:p>
            <a:endParaRPr lang="en-US"/>
          </a:p>
          <a:p>
            <a:r>
              <a:rPr lang="en-US"/>
              <a:t>If not doing below, use next slide to explain the mantra badge, leave this slide up for those who may struggle to think of one.</a:t>
            </a:r>
          </a:p>
          <a:p>
            <a:endParaRPr lang="en-US"/>
          </a:p>
          <a:p>
            <a:r>
              <a:rPr lang="en-US"/>
              <a:t>OPTIONAL: I've got a jar here for your class. We are going to fill it with nice, positive, encouraging messages or tips to help when you feel your Brain Bully is in trying to take control</a:t>
            </a:r>
          </a:p>
          <a:p>
            <a:endParaRPr lang="en-US"/>
          </a:p>
          <a:p>
            <a:r>
              <a:rPr lang="en-US"/>
              <a:t>​Here are some suggestions on the board. ​You might like to make your own up. ​You might like to write down some jokes.​</a:t>
            </a:r>
          </a:p>
          <a:p>
            <a:endParaRPr lang="en-US"/>
          </a:p>
          <a:p>
            <a:r>
              <a:rPr lang="en-US"/>
              <a:t>We are going to fill the jar with positivity and then when you need it, you can select a message from the jar. You can encourage others to use the jar if you notice their about to flip their lips.</a:t>
            </a:r>
          </a:p>
          <a:p>
            <a:endParaRPr lang="en-US"/>
          </a:p>
          <a:p>
            <a:r>
              <a:rPr lang="en-US"/>
              <a:t>If no time, could leave a jar and explain what to do for the class teacher to do.</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Now we are going to create our own positive mantra badge – a positive statement that you can say to yourself when you are in sloth or tortoise to make challenge those unhelpful thoughts and feel more confident.​</a:t>
            </a:r>
          </a:p>
          <a:p>
            <a:endParaRPr lang="en-US"/>
          </a:p>
          <a:p>
            <a:r>
              <a:rPr lang="en-US"/>
              <a:t>This can be something that you put in the jar but one for you to keep for yourself. It might be helpful to put on your wall at home. The brain bullies don't just stay in school.</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We’ve thought a lot about different emotions we might feel. One of the skills that can help us to manage how we are feeling is to talk to other people about it. Why does it help to talk to others? talk partners for 1 minute, gather ideas, reveal our suggestions. (next slide)</a:t>
            </a:r>
          </a:p>
          <a:p>
            <a:endParaRPr lang="en-US"/>
          </a:p>
          <a:p>
            <a:r>
              <a:rPr lang="en-US"/>
              <a: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a:p>
          <a:p>
            <a:r>
              <a:rPr lang="en-US"/>
              <a:t>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In booklet</a:t>
            </a:r>
          </a:p>
          <a:p>
            <a:endParaRPr lang="en-US"/>
          </a:p>
          <a:p>
            <a:r>
              <a:rPr lang="en-US"/>
              <a:t>We've practised many Brain Buddy Skills but sometimes they may not work and we need help from others.</a:t>
            </a:r>
          </a:p>
          <a:p>
            <a:endParaRPr lang="en-US"/>
          </a:p>
          <a:p>
            <a:r>
              <a:rPr lang="en-US"/>
              <a:t>Knowing who our support team can help us feel better, it's also good to let them know they are in your back team so they are ready to support, if possible.</a:t>
            </a:r>
          </a:p>
          <a:p>
            <a:endParaRPr lang="en-US"/>
          </a:p>
          <a:p>
            <a:r>
              <a:rPr lang="en-US"/>
              <a:t>You might be in somebody's support team.</a:t>
            </a:r>
          </a:p>
          <a:p>
            <a:endParaRPr lang="en-US"/>
          </a:p>
          <a:p>
            <a:r>
              <a:rPr lang="en-US"/>
              <a:t>Specifically comment that it is not a competition to see how many names you can write down – a few names that are really helpful is just as good. Some of us talk to lots of people and some of us don’t and one isn’t better than the other but also do say that if anyone notices they are finding it hard to think of names of people that can support them this might be a good thing to talk to a trusted adult (or whoever the school wants us to direct pupils to) about to see if you can get more support as we all need a support team to help our Brain and Bodies feel well. ​</a:t>
            </a:r>
          </a:p>
          <a:p>
            <a:endParaRPr lang="en-US"/>
          </a:p>
          <a:p>
            <a:r>
              <a:rPr lang="en-US"/>
              <a:t>​(Be aware this task may trigger feelings of loss and hurt for some students who are less well supported – think ahead with the teacher who this might relate to and think how these students in particular can be checked in with during the task)​</a:t>
            </a:r>
          </a:p>
          <a:p>
            <a:endParaRPr lang="en-US"/>
          </a:p>
          <a:p>
            <a:r>
              <a:rPr lang="en-US"/>
              <a:t>​Ask them to complete this on their own as sharing this may feel hard to pupils with little support (peer or family networks). Facilitators circulate and check in with students as they complete this. </a:t>
            </a:r>
          </a:p>
          <a:p>
            <a:endParaRPr lang="en-US"/>
          </a:p>
          <a:p>
            <a:r>
              <a:rPr lang="en-US"/>
              <a:t>​</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Booklet - in the booklet but before previous activity for space/not waste paper.</a:t>
            </a:r>
          </a:p>
          <a:p>
            <a:endParaRPr lang="en-US"/>
          </a:p>
          <a:p>
            <a:r>
              <a:rPr lang="en-US"/>
              <a:t>We will end each session with helpful calming strategies – some they might like, some not so much, their job is to find out what works for them. These will be our Brain Buddy skills and you can tell this by the backpack in the top right corner! Our Brain Buddy's Backpack!</a:t>
            </a:r>
          </a:p>
          <a:p>
            <a:endParaRPr lang="en-US"/>
          </a:p>
          <a:p>
            <a:r>
              <a:rPr lang="en-US"/>
              <a:t>How do we learn new skills? – practice. Need to practice each skill several times to see what they think of it.​​</a:t>
            </a:r>
          </a:p>
          <a:p>
            <a:endParaRPr lang="en-US"/>
          </a:p>
          <a:p>
            <a:r>
              <a:rPr lang="en-US"/>
              <a:t>​Some activities can help us whether we have too much energy in our bodies or too little – like Chair Push up’s – let’s try it​​</a:t>
            </a:r>
          </a:p>
          <a:p>
            <a:endParaRPr lang="en-US"/>
          </a:p>
          <a:p>
            <a:r>
              <a:rPr lang="en-US"/>
              <a:t>Sit with your feet flat on the floor. Push your bottom up from the seat of the chair with flat palms. Not too far up or you might hurt yourself. Hold for 5-10 seconds. (Demonstrate this and count) ​​</a:t>
            </a:r>
          </a:p>
          <a:p>
            <a:endParaRPr lang="en-US"/>
          </a:p>
          <a:p>
            <a:r>
              <a:rPr lang="en-US"/>
              <a:t>How does that feel in your body? Try it again if you like? Do you feel calmer or more alert? ​​</a:t>
            </a:r>
          </a:p>
          <a:p>
            <a:endParaRPr lang="en-US"/>
          </a:p>
          <a:p>
            <a:r>
              <a:rPr lang="en-US"/>
              <a:t>​One skill is deep breathing –Introduce the hot chocolate idea e.g. Pretend that you have your hands wrapped around a mug of hot chocolate. Breathe in through your nose for 3 seconds as though you are smelling the  delicious chocolatey smell. Then breathing out through your mouth for 3 seconds as  though you are blowing it to cool it down. Keep doing this 4/5 times until you start to feel yourself relax.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Time to look in our Brain Buddy's Backpack this week and practise some skills.  How did people find last week's? - Hot choc and chair push up?</a:t>
            </a:r>
          </a:p>
          <a:p>
            <a:endParaRPr lang="en-US"/>
          </a:p>
          <a:p>
            <a:r>
              <a:rPr lang="en-US"/>
              <a:t>Squeeze can be done differently but squeezing individual parts of the body e.g. feet, then legs ... as long as they take slow deep breaths, breathing in as they tense and out as they release.</a:t>
            </a:r>
          </a:p>
          <a:p>
            <a:endParaRPr lang="en-US"/>
          </a:p>
          <a:p>
            <a:r>
              <a:rPr lang="en-US"/>
              <a:t>Square breathing can be down different - in, hold, out. A side could equal 1sec or 4secs etc.</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Time to look in our Brain Buddy's Backpack this week and practise some skills.  How did people find last week's? - Hot choc and chair push up?</a:t>
            </a:r>
          </a:p>
          <a:p>
            <a:endParaRPr lang="en-US"/>
          </a:p>
          <a:p>
            <a:r>
              <a:rPr lang="en-US"/>
              <a:t>Squeeze can be done differently but squeezing individual parts of the body e.g. feet, then legs ... as long as they take slow deep breaths, breathing in as they tense and out as they release.</a:t>
            </a:r>
          </a:p>
          <a:p>
            <a:endParaRPr lang="en-US"/>
          </a:p>
          <a:p>
            <a:r>
              <a:rPr lang="en-US"/>
              <a:t>Square breathing can be down different - in, hold, out. A side could equal 1sec or 4secs etc.</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Time to look in our Brain Buddy's Backpack this week and practise some skills.  How did people find last week's? - Hot choc and chair push up?</a:t>
            </a:r>
          </a:p>
          <a:p>
            <a:endParaRPr lang="en-US"/>
          </a:p>
          <a:p>
            <a:r>
              <a:rPr lang="en-US"/>
              <a:t>Squeeze can be done differently but squeezing individual parts of the body e.g. feet, then legs ... as long as they take slow deep breaths, breathing in as they tense and out as they release.</a:t>
            </a:r>
          </a:p>
          <a:p>
            <a:endParaRPr lang="en-US"/>
          </a:p>
          <a:p>
            <a:r>
              <a:rPr lang="en-US"/>
              <a:t>Square breathing can be down different - in, hold, out. A side could equal 1sec or 4secs etc.</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Time to look in our Brain Buddy's Backpack this week and practise some skills.  How did people find last week's? - Hot choc and chair push up?</a:t>
            </a:r>
          </a:p>
          <a:p>
            <a:endParaRPr lang="en-US"/>
          </a:p>
          <a:p>
            <a:r>
              <a:rPr lang="en-US"/>
              <a:t>Squeeze can be done differently but squeezing individual parts of the body e.g. feet, then legs ... as long as they take slow deep breaths, breathing in as they tense and out as they release.</a:t>
            </a:r>
          </a:p>
          <a:p>
            <a:endParaRPr lang="en-US"/>
          </a:p>
          <a:p>
            <a:r>
              <a:rPr lang="en-US"/>
              <a:t>Square breathing can be down different - in, hold, out. A side could equal 1sec or 4secs etc.</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Time to look in our Brain Buddy's Backpack this week and practise some skills.  How did people find last week's? </a:t>
            </a:r>
          </a:p>
          <a:p>
            <a:endParaRPr lang="en-US"/>
          </a:p>
          <a:p>
            <a:r>
              <a:rPr lang="en-US"/>
              <a:t>Do you remember when we talked about mindfulness and how it can help us focus on the present moment. Grounding techniques help bring you back to the present day - to reconnect with you and your surroundings.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E74B56-C6A3-D146-B501-D10E659728EB}"/>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rot="5400000">
            <a:off x="-1631461" y="4329034"/>
            <a:ext cx="10286996" cy="1628939"/>
          </a:xfrm>
          <a:prstGeom prst="rect">
            <a:avLst/>
          </a:prstGeom>
        </p:spPr>
      </p:pic>
      <p:sp>
        <p:nvSpPr>
          <p:cNvPr id="5" name="bg object 16">
            <a:extLst>
              <a:ext uri="{FF2B5EF4-FFF2-40B4-BE49-F238E27FC236}">
                <a16:creationId xmlns:a16="http://schemas.microsoft.com/office/drawing/2014/main" id="{91A80850-7C7D-6547-992F-3DECD383EC1D}"/>
              </a:ext>
            </a:extLst>
          </p:cNvPr>
          <p:cNvSpPr/>
          <p:nvPr userDrawn="1"/>
        </p:nvSpPr>
        <p:spPr>
          <a:xfrm>
            <a:off x="3287747" y="0"/>
            <a:ext cx="15000666" cy="10287000"/>
          </a:xfrm>
          <a:custGeom>
            <a:avLst/>
            <a:gdLst/>
            <a:ahLst/>
            <a:cxnLst/>
            <a:rect l="l" t="t" r="r" b="b"/>
            <a:pathLst>
              <a:path w="16490315" h="11309350">
                <a:moveTo>
                  <a:pt x="0" y="0"/>
                </a:moveTo>
                <a:lnTo>
                  <a:pt x="0" y="11309085"/>
                </a:lnTo>
                <a:lnTo>
                  <a:pt x="16489860" y="11309085"/>
                </a:lnTo>
                <a:lnTo>
                  <a:pt x="16489860" y="0"/>
                </a:lnTo>
                <a:lnTo>
                  <a:pt x="0" y="0"/>
                </a:lnTo>
                <a:close/>
              </a:path>
            </a:pathLst>
          </a:custGeom>
          <a:solidFill>
            <a:srgbClr val="F3F5F6"/>
          </a:solidFill>
        </p:spPr>
        <p:txBody>
          <a:bodyPr wrap="square" lIns="0" tIns="0" rIns="0" bIns="0" rtlCol="0"/>
          <a:lstStyle/>
          <a:p>
            <a:endParaRPr sz="1638"/>
          </a:p>
        </p:txBody>
      </p:sp>
      <p:sp>
        <p:nvSpPr>
          <p:cNvPr id="8" name="Holder 6">
            <a:extLst>
              <a:ext uri="{FF2B5EF4-FFF2-40B4-BE49-F238E27FC236}">
                <a16:creationId xmlns:a16="http://schemas.microsoft.com/office/drawing/2014/main" id="{B4C582A5-53FA-C646-97F6-369E34E252AA}"/>
              </a:ext>
            </a:extLst>
          </p:cNvPr>
          <p:cNvSpPr txBox="1">
            <a:spLocks/>
          </p:cNvSpPr>
          <p:nvPr userDrawn="1"/>
        </p:nvSpPr>
        <p:spPr>
          <a:xfrm>
            <a:off x="430439" y="9821924"/>
            <a:ext cx="950117" cy="465078"/>
          </a:xfrm>
          <a:prstGeom prst="rect">
            <a:avLst/>
          </a:prstGeom>
        </p:spPr>
        <p:txBody>
          <a:bodyPr lIns="0" tIns="0" rIns="0" bIns="0"/>
          <a:lstStyle>
            <a:defPPr>
              <a:defRPr lang="en-US"/>
            </a:defPPr>
            <a:lvl1pPr marL="0" algn="l" defTabSz="914400" rtl="0" eaLnBrk="1" latinLnBrk="0" hangingPunct="1">
              <a:defRPr sz="900" b="0" i="0" kern="1200">
                <a:solidFill>
                  <a:schemeClr val="tx1"/>
                </a:solidFill>
                <a:latin typeface="Trebuchet MS"/>
                <a:ea typeface="+mn-ea"/>
                <a:cs typeface="Trebuchet M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1552">
              <a:spcBef>
                <a:spcPts val="50"/>
              </a:spcBef>
            </a:pPr>
            <a:r>
              <a:rPr lang="en-GB" sz="1274" spc="32">
                <a:latin typeface="Arial" panose="020B0604020202020204" pitchFamily="34" charset="0"/>
                <a:cs typeface="Arial" panose="020B0604020202020204" pitchFamily="34" charset="0"/>
              </a:rPr>
              <a:t>Page</a:t>
            </a:r>
            <a:r>
              <a:rPr lang="en-GB" sz="1274" spc="-100">
                <a:latin typeface="Arial" panose="020B0604020202020204" pitchFamily="34" charset="0"/>
                <a:cs typeface="Arial" panose="020B0604020202020204" pitchFamily="34" charset="0"/>
              </a:rPr>
              <a:t> </a:t>
            </a:r>
            <a:fld id="{81D60167-4931-47E6-BA6A-407CBD079E47}" type="slidenum">
              <a:rPr sz="1274" spc="50" smtClean="0">
                <a:latin typeface="Arial" panose="020B0604020202020204" pitchFamily="34" charset="0"/>
                <a:cs typeface="Arial" panose="020B0604020202020204" pitchFamily="34" charset="0"/>
              </a:rPr>
              <a:pPr marL="11552">
                <a:spcBef>
                  <a:spcPts val="50"/>
                </a:spcBef>
              </a:pPr>
              <a:t>‹#›</a:t>
            </a:fld>
            <a:endParaRPr sz="1274" spc="5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59818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5.png"/><Relationship Id="rId10" Type="http://schemas.openxmlformats.org/officeDocument/2006/relationships/image" Target="../media/image13.svg"/><Relationship Id="rId4" Type="http://schemas.openxmlformats.org/officeDocument/2006/relationships/image" Target="../media/image3.png"/><Relationship Id="rId9"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3.png"/><Relationship Id="rId9" Type="http://schemas.openxmlformats.org/officeDocument/2006/relationships/image" Target="../media/image9.svg"/></Relationships>
</file>

<file path=ppt/slides/_rels/slide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5.png"/><Relationship Id="rId10" Type="http://schemas.openxmlformats.org/officeDocument/2006/relationships/image" Target="../media/image16.svg"/><Relationship Id="rId4" Type="http://schemas.openxmlformats.org/officeDocument/2006/relationships/image" Target="../media/image3.png"/><Relationship Id="rId9"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5.png"/><Relationship Id="rId10" Type="http://schemas.openxmlformats.org/officeDocument/2006/relationships/image" Target="../media/image16.svg"/><Relationship Id="rId4" Type="http://schemas.openxmlformats.org/officeDocument/2006/relationships/image" Target="../media/image3.png"/><Relationship Id="rId9" Type="http://schemas.openxmlformats.org/officeDocument/2006/relationships/image" Target="../media/image10.png"/></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9.svg"/><Relationship Id="rId5" Type="http://schemas.openxmlformats.org/officeDocument/2006/relationships/image" Target="../media/image5.pn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9.svg"/></Relationships>
</file>

<file path=ppt/slides/_rels/slide10.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2.png"/><Relationship Id="rId7" Type="http://schemas.openxmlformats.org/officeDocument/2006/relationships/image" Target="../media/image10.png"/><Relationship Id="rId12" Type="http://schemas.openxmlformats.org/officeDocument/2006/relationships/image" Target="../media/image9.sv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9.svg"/><Relationship Id="rId4" Type="http://schemas.openxmlformats.org/officeDocument/2006/relationships/image" Target="../media/image3.png"/><Relationship Id="rId9" Type="http://schemas.openxmlformats.org/officeDocument/2006/relationships/image" Target="../media/image12.png"/></Relationships>
</file>

<file path=ppt/slides/_rels/slide1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image" Target="../media/image21.svg"/><Relationship Id="rId13" Type="http://schemas.openxmlformats.org/officeDocument/2006/relationships/image" Target="../media/image16.png"/><Relationship Id="rId3" Type="http://schemas.openxmlformats.org/officeDocument/2006/relationships/image" Target="../media/image2.png"/><Relationship Id="rId7" Type="http://schemas.openxmlformats.org/officeDocument/2006/relationships/image" Target="../media/image13.png"/><Relationship Id="rId12" Type="http://schemas.openxmlformats.org/officeDocument/2006/relationships/image" Target="../media/image25.svg"/><Relationship Id="rId2" Type="http://schemas.openxmlformats.org/officeDocument/2006/relationships/notesSlide" Target="../notesSlides/notesSlide12.xml"/><Relationship Id="rId16" Type="http://schemas.openxmlformats.org/officeDocument/2006/relationships/image" Target="../media/image29.svg"/><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15.png"/><Relationship Id="rId5" Type="http://schemas.openxmlformats.org/officeDocument/2006/relationships/image" Target="../media/image5.png"/><Relationship Id="rId15" Type="http://schemas.openxmlformats.org/officeDocument/2006/relationships/image" Target="../media/image17.png"/><Relationship Id="rId10" Type="http://schemas.openxmlformats.org/officeDocument/2006/relationships/image" Target="../media/image23.svg"/><Relationship Id="rId4" Type="http://schemas.openxmlformats.org/officeDocument/2006/relationships/image" Target="../media/image3.png"/><Relationship Id="rId9" Type="http://schemas.openxmlformats.org/officeDocument/2006/relationships/image" Target="../media/image14.png"/><Relationship Id="rId14" Type="http://schemas.openxmlformats.org/officeDocument/2006/relationships/image" Target="../media/image27.svg"/></Relationships>
</file>

<file path=ppt/slides/_rels/slide1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3.png"/><Relationship Id="rId9" Type="http://schemas.openxmlformats.org/officeDocument/2006/relationships/image" Target="../media/image25.svg"/></Relationships>
</file>

<file path=ppt/slides/_rels/slide14.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png"/><Relationship Id="rId7"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5.png"/><Relationship Id="rId10" Type="http://schemas.openxmlformats.org/officeDocument/2006/relationships/image" Target="../media/image25.svg"/><Relationship Id="rId4" Type="http://schemas.openxmlformats.org/officeDocument/2006/relationships/image" Target="../media/image3.png"/><Relationship Id="rId9" Type="http://schemas.openxmlformats.org/officeDocument/2006/relationships/image" Target="../media/image15.png"/></Relationships>
</file>

<file path=ppt/slides/_rels/slide15.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png"/><Relationship Id="rId7" Type="http://schemas.openxmlformats.org/officeDocument/2006/relationships/image" Target="../media/image20.png"/><Relationship Id="rId12" Type="http://schemas.openxmlformats.org/officeDocument/2006/relationships/image" Target="../media/image25.sv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15.png"/><Relationship Id="rId5" Type="http://schemas.openxmlformats.org/officeDocument/2006/relationships/image" Target="../media/image5.png"/><Relationship Id="rId10" Type="http://schemas.openxmlformats.org/officeDocument/2006/relationships/image" Target="../media/image36.svg"/><Relationship Id="rId4" Type="http://schemas.openxmlformats.org/officeDocument/2006/relationships/image" Target="../media/image3.png"/><Relationship Id="rId9" Type="http://schemas.openxmlformats.org/officeDocument/2006/relationships/image" Target="../media/image21.png"/></Relationships>
</file>

<file path=ppt/slides/_rels/slide16.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png"/><Relationship Id="rId7"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5.png"/><Relationship Id="rId10" Type="http://schemas.openxmlformats.org/officeDocument/2006/relationships/image" Target="../media/image38.svg"/><Relationship Id="rId4" Type="http://schemas.openxmlformats.org/officeDocument/2006/relationships/image" Target="../media/image3.png"/><Relationship Id="rId9" Type="http://schemas.openxmlformats.org/officeDocument/2006/relationships/image" Target="../media/image22.png"/></Relationships>
</file>

<file path=ppt/slides/_rels/slide17.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41.svg"/><Relationship Id="rId3" Type="http://schemas.openxmlformats.org/officeDocument/2006/relationships/image" Target="../media/image2.png"/><Relationship Id="rId7" Type="http://schemas.openxmlformats.org/officeDocument/2006/relationships/image" Target="../media/image23.png"/><Relationship Id="rId12"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29.svg"/><Relationship Id="rId5" Type="http://schemas.openxmlformats.org/officeDocument/2006/relationships/image" Target="../media/image5.png"/><Relationship Id="rId10" Type="http://schemas.openxmlformats.org/officeDocument/2006/relationships/image" Target="../media/image17.png"/><Relationship Id="rId4" Type="http://schemas.openxmlformats.org/officeDocument/2006/relationships/image" Target="../media/image3.png"/><Relationship Id="rId9" Type="http://schemas.openxmlformats.org/officeDocument/2006/relationships/image" Target="../media/image25.svg"/></Relationships>
</file>

<file path=ppt/slides/_rels/slide1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2.png"/><Relationship Id="rId7" Type="http://schemas.openxmlformats.org/officeDocument/2006/relationships/image" Target="../media/image7.sv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23.png"/><Relationship Id="rId4" Type="http://schemas.openxmlformats.org/officeDocument/2006/relationships/image" Target="../media/image3.png"/><Relationship Id="rId9" Type="http://schemas.openxmlformats.org/officeDocument/2006/relationships/image" Target="../media/image25.svg"/></Relationships>
</file>

<file path=ppt/slides/_rels/slide1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5.png"/><Relationship Id="rId10" Type="http://schemas.openxmlformats.org/officeDocument/2006/relationships/image" Target="../media/image43.svg"/><Relationship Id="rId4" Type="http://schemas.openxmlformats.org/officeDocument/2006/relationships/image" Target="../media/image3.png"/><Relationship Id="rId9" Type="http://schemas.openxmlformats.org/officeDocument/2006/relationships/image" Target="../media/image25.png"/></Relationships>
</file>

<file path=ppt/slides/_rels/slide20.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44.svg"/><Relationship Id="rId5" Type="http://schemas.openxmlformats.org/officeDocument/2006/relationships/image" Target="../media/image4.png"/><Relationship Id="rId10" Type="http://schemas.openxmlformats.org/officeDocument/2006/relationships/image" Target="../media/image46.svg"/><Relationship Id="rId4" Type="http://schemas.openxmlformats.org/officeDocument/2006/relationships/image" Target="../media/image3.png"/><Relationship Id="rId9" Type="http://schemas.openxmlformats.org/officeDocument/2006/relationships/image" Target="../media/image6.png"/></Relationships>
</file>

<file path=ppt/slides/_rels/slide21.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45.svg"/><Relationship Id="rId5" Type="http://schemas.openxmlformats.org/officeDocument/2006/relationships/image" Target="../media/image5.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45.svg"/><Relationship Id="rId5" Type="http://schemas.openxmlformats.org/officeDocument/2006/relationships/image" Target="../media/image5.png"/><Relationship Id="rId4" Type="http://schemas.openxmlformats.org/officeDocument/2006/relationships/image" Target="../media/image3.png"/><Relationship Id="rId9" Type="http://schemas.openxmlformats.org/officeDocument/2006/relationships/image" Target="../media/image26.png"/></Relationships>
</file>

<file path=ppt/slides/_rels/slide23.xml.rels><?xml version="1.0" encoding="UTF-8" standalone="yes"?>
<Relationships xmlns="http://schemas.openxmlformats.org/package/2006/relationships"><Relationship Id="rId8" Type="http://schemas.openxmlformats.org/officeDocument/2006/relationships/image" Target="../media/image51.svg"/><Relationship Id="rId13" Type="http://schemas.openxmlformats.org/officeDocument/2006/relationships/image" Target="../media/image33.png"/><Relationship Id="rId18" Type="http://schemas.openxmlformats.org/officeDocument/2006/relationships/image" Target="../media/image61.svg"/><Relationship Id="rId26" Type="http://schemas.openxmlformats.org/officeDocument/2006/relationships/image" Target="../media/image69.svg"/><Relationship Id="rId3" Type="http://schemas.openxmlformats.org/officeDocument/2006/relationships/image" Target="../media/image27.png"/><Relationship Id="rId21" Type="http://schemas.openxmlformats.org/officeDocument/2006/relationships/image" Target="../media/image37.png"/><Relationship Id="rId7" Type="http://schemas.openxmlformats.org/officeDocument/2006/relationships/image" Target="../media/image30.png"/><Relationship Id="rId12" Type="http://schemas.openxmlformats.org/officeDocument/2006/relationships/image" Target="../media/image55.svg"/><Relationship Id="rId17" Type="http://schemas.openxmlformats.org/officeDocument/2006/relationships/image" Target="../media/image35.png"/><Relationship Id="rId25" Type="http://schemas.openxmlformats.org/officeDocument/2006/relationships/image" Target="../media/image39.png"/><Relationship Id="rId2" Type="http://schemas.openxmlformats.org/officeDocument/2006/relationships/notesSlide" Target="../notesSlides/notesSlide23.xml"/><Relationship Id="rId16" Type="http://schemas.openxmlformats.org/officeDocument/2006/relationships/image" Target="../media/image59.svg"/><Relationship Id="rId20" Type="http://schemas.openxmlformats.org/officeDocument/2006/relationships/image" Target="../media/image63.svg"/><Relationship Id="rId29"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32.png"/><Relationship Id="rId24" Type="http://schemas.openxmlformats.org/officeDocument/2006/relationships/image" Target="../media/image67.svg"/><Relationship Id="rId5" Type="http://schemas.openxmlformats.org/officeDocument/2006/relationships/image" Target="../media/image29.png"/><Relationship Id="rId15" Type="http://schemas.openxmlformats.org/officeDocument/2006/relationships/image" Target="../media/image34.png"/><Relationship Id="rId23" Type="http://schemas.openxmlformats.org/officeDocument/2006/relationships/image" Target="../media/image38.png"/><Relationship Id="rId28" Type="http://schemas.openxmlformats.org/officeDocument/2006/relationships/image" Target="../media/image71.svg"/><Relationship Id="rId10" Type="http://schemas.openxmlformats.org/officeDocument/2006/relationships/image" Target="../media/image53.svg"/><Relationship Id="rId19" Type="http://schemas.openxmlformats.org/officeDocument/2006/relationships/image" Target="../media/image36.png"/><Relationship Id="rId4" Type="http://schemas.openxmlformats.org/officeDocument/2006/relationships/image" Target="../media/image28.png"/><Relationship Id="rId9" Type="http://schemas.openxmlformats.org/officeDocument/2006/relationships/image" Target="../media/image31.png"/><Relationship Id="rId14" Type="http://schemas.openxmlformats.org/officeDocument/2006/relationships/image" Target="../media/image57.svg"/><Relationship Id="rId22" Type="http://schemas.openxmlformats.org/officeDocument/2006/relationships/image" Target="../media/image65.svg"/><Relationship Id="rId27" Type="http://schemas.openxmlformats.org/officeDocument/2006/relationships/image" Target="../media/image40.png"/><Relationship Id="rId30" Type="http://schemas.openxmlformats.org/officeDocument/2006/relationships/image" Target="../media/image73.sv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75.svg"/><Relationship Id="rId5" Type="http://schemas.openxmlformats.org/officeDocument/2006/relationships/image" Target="../media/image42.png"/><Relationship Id="rId4" Type="http://schemas.openxmlformats.org/officeDocument/2006/relationships/image" Target="../media/image45.svg"/></Relationships>
</file>

<file path=ppt/slides/_rels/slide25.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44.svg"/><Relationship Id="rId5" Type="http://schemas.openxmlformats.org/officeDocument/2006/relationships/image" Target="../media/image4.png"/><Relationship Id="rId10" Type="http://schemas.openxmlformats.org/officeDocument/2006/relationships/image" Target="../media/image46.svg"/><Relationship Id="rId4" Type="http://schemas.openxmlformats.org/officeDocument/2006/relationships/image" Target="../media/image3.png"/><Relationship Id="rId9"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44.png"/></Relationships>
</file>

<file path=ppt/slides/_rels/slide27.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45.svg"/><Relationship Id="rId5" Type="http://schemas.openxmlformats.org/officeDocument/2006/relationships/image" Target="../media/image5.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8" Type="http://schemas.openxmlformats.org/officeDocument/2006/relationships/image" Target="../media/image46.svg"/><Relationship Id="rId13" Type="http://schemas.openxmlformats.org/officeDocument/2006/relationships/image" Target="../media/image4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81.sv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45.svg"/><Relationship Id="rId11" Type="http://schemas.openxmlformats.org/officeDocument/2006/relationships/image" Target="../media/image46.png"/><Relationship Id="rId5" Type="http://schemas.openxmlformats.org/officeDocument/2006/relationships/image" Target="../media/image5.png"/><Relationship Id="rId10" Type="http://schemas.openxmlformats.org/officeDocument/2006/relationships/image" Target="../media/image79.svg"/><Relationship Id="rId4" Type="http://schemas.openxmlformats.org/officeDocument/2006/relationships/image" Target="../media/image3.png"/><Relationship Id="rId9" Type="http://schemas.openxmlformats.org/officeDocument/2006/relationships/image" Target="../media/image45.png"/><Relationship Id="rId14" Type="http://schemas.openxmlformats.org/officeDocument/2006/relationships/image" Target="../media/image83.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8.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45.svg"/><Relationship Id="rId5" Type="http://schemas.openxmlformats.org/officeDocument/2006/relationships/image" Target="../media/image5.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8" Type="http://schemas.openxmlformats.org/officeDocument/2006/relationships/image" Target="../media/image46.svg"/><Relationship Id="rId13" Type="http://schemas.openxmlformats.org/officeDocument/2006/relationships/image" Target="../media/image4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81.sv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45.svg"/><Relationship Id="rId11" Type="http://schemas.openxmlformats.org/officeDocument/2006/relationships/image" Target="../media/image46.png"/><Relationship Id="rId5" Type="http://schemas.openxmlformats.org/officeDocument/2006/relationships/image" Target="../media/image5.png"/><Relationship Id="rId10" Type="http://schemas.openxmlformats.org/officeDocument/2006/relationships/image" Target="../media/image79.svg"/><Relationship Id="rId4" Type="http://schemas.openxmlformats.org/officeDocument/2006/relationships/image" Target="../media/image3.png"/><Relationship Id="rId9" Type="http://schemas.openxmlformats.org/officeDocument/2006/relationships/image" Target="../media/image45.png"/><Relationship Id="rId14" Type="http://schemas.openxmlformats.org/officeDocument/2006/relationships/image" Target="../media/image83.svg"/></Relationships>
</file>

<file path=ppt/slides/_rels/slide31.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2.png"/><Relationship Id="rId7" Type="http://schemas.openxmlformats.org/officeDocument/2006/relationships/image" Target="../media/image49.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45.svg"/><Relationship Id="rId5" Type="http://schemas.openxmlformats.org/officeDocument/2006/relationships/image" Target="../media/image5.png"/><Relationship Id="rId10" Type="http://schemas.openxmlformats.org/officeDocument/2006/relationships/image" Target="../media/image88.svg"/><Relationship Id="rId4" Type="http://schemas.openxmlformats.org/officeDocument/2006/relationships/image" Target="../media/image3.png"/><Relationship Id="rId9" Type="http://schemas.openxmlformats.org/officeDocument/2006/relationships/image" Target="../media/image51.png"/></Relationships>
</file>

<file path=ppt/slides/_rels/slide32.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44.svg"/><Relationship Id="rId5" Type="http://schemas.openxmlformats.org/officeDocument/2006/relationships/image" Target="../media/image4.png"/><Relationship Id="rId10" Type="http://schemas.openxmlformats.org/officeDocument/2006/relationships/image" Target="../media/image46.svg"/><Relationship Id="rId4" Type="http://schemas.openxmlformats.org/officeDocument/2006/relationships/image" Target="../media/image3.png"/><Relationship Id="rId9" Type="http://schemas.openxmlformats.org/officeDocument/2006/relationships/image" Target="../media/image6.png"/></Relationships>
</file>

<file path=ppt/slides/_rels/slide33.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45.svg"/><Relationship Id="rId5" Type="http://schemas.openxmlformats.org/officeDocument/2006/relationships/image" Target="../media/image5.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45.svg"/><Relationship Id="rId5" Type="http://schemas.openxmlformats.org/officeDocument/2006/relationships/image" Target="../media/image5.png"/><Relationship Id="rId10" Type="http://schemas.openxmlformats.org/officeDocument/2006/relationships/image" Target="../media/image90.svg"/><Relationship Id="rId4" Type="http://schemas.openxmlformats.org/officeDocument/2006/relationships/image" Target="../media/image3.png"/><Relationship Id="rId9" Type="http://schemas.openxmlformats.org/officeDocument/2006/relationships/image" Target="../media/image52.png"/></Relationships>
</file>

<file path=ppt/slides/_rels/slide35.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45.svg"/><Relationship Id="rId5" Type="http://schemas.openxmlformats.org/officeDocument/2006/relationships/image" Target="../media/image5.png"/><Relationship Id="rId10" Type="http://schemas.openxmlformats.org/officeDocument/2006/relationships/image" Target="../media/image91.svg"/><Relationship Id="rId4" Type="http://schemas.openxmlformats.org/officeDocument/2006/relationships/image" Target="../media/image3.png"/><Relationship Id="rId9" Type="http://schemas.openxmlformats.org/officeDocument/2006/relationships/image" Target="../media/image10.png"/></Relationships>
</file>

<file path=ppt/slides/_rels/slide36.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45.svg"/><Relationship Id="rId11" Type="http://schemas.openxmlformats.org/officeDocument/2006/relationships/image" Target="../media/image93.svg"/><Relationship Id="rId5" Type="http://schemas.openxmlformats.org/officeDocument/2006/relationships/image" Target="../media/image5.png"/><Relationship Id="rId10" Type="http://schemas.openxmlformats.org/officeDocument/2006/relationships/image" Target="../media/image53.png"/><Relationship Id="rId4" Type="http://schemas.openxmlformats.org/officeDocument/2006/relationships/image" Target="../media/image3.png"/><Relationship Id="rId9" Type="http://schemas.openxmlformats.org/officeDocument/2006/relationships/hyperlink" Target="https://www.flipsnack.com/CA7CFEBBDC9/positive-self-talk-cards/full-view.html" TargetMode="External"/></Relationships>
</file>

<file path=ppt/slides/_rels/slide37.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45.svg"/><Relationship Id="rId5" Type="http://schemas.openxmlformats.org/officeDocument/2006/relationships/image" Target="../media/image5.png"/><Relationship Id="rId10" Type="http://schemas.openxmlformats.org/officeDocument/2006/relationships/image" Target="../media/image95.svg"/><Relationship Id="rId4" Type="http://schemas.openxmlformats.org/officeDocument/2006/relationships/image" Target="../media/image3.png"/><Relationship Id="rId9" Type="http://schemas.openxmlformats.org/officeDocument/2006/relationships/image" Target="../media/image54.png"/></Relationships>
</file>

<file path=ppt/slides/_rels/slide3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6.png"/></Relationships>
</file>

<file path=ppt/slides/_rels/slide39.xml.rels><?xml version="1.0" encoding="UTF-8" standalone="yes"?>
<Relationships xmlns="http://schemas.openxmlformats.org/package/2006/relationships"><Relationship Id="rId8" Type="http://schemas.openxmlformats.org/officeDocument/2006/relationships/image" Target="../media/image97.svg"/><Relationship Id="rId3" Type="http://schemas.openxmlformats.org/officeDocument/2006/relationships/image" Target="../media/image2.png"/><Relationship Id="rId7" Type="http://schemas.openxmlformats.org/officeDocument/2006/relationships/image" Target="../media/image55.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8" Type="http://schemas.openxmlformats.org/officeDocument/2006/relationships/image" Target="../media/image99.svg"/><Relationship Id="rId3" Type="http://schemas.openxmlformats.org/officeDocument/2006/relationships/image" Target="../media/image2.png"/><Relationship Id="rId7" Type="http://schemas.openxmlformats.org/officeDocument/2006/relationships/image" Target="../media/image5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59.png"/><Relationship Id="rId18" Type="http://schemas.openxmlformats.org/officeDocument/2006/relationships/image" Target="../media/image62.png"/><Relationship Id="rId3" Type="http://schemas.openxmlformats.org/officeDocument/2006/relationships/image" Target="../media/image2.png"/><Relationship Id="rId7" Type="http://schemas.openxmlformats.org/officeDocument/2006/relationships/image" Target="../media/image57.png"/><Relationship Id="rId12" Type="http://schemas.openxmlformats.org/officeDocument/2006/relationships/image" Target="../media/image102.svg"/><Relationship Id="rId17" Type="http://schemas.openxmlformats.org/officeDocument/2006/relationships/image" Target="../media/image107.svg"/><Relationship Id="rId2" Type="http://schemas.openxmlformats.org/officeDocument/2006/relationships/notesSlide" Target="../notesSlides/notesSlide41.xml"/><Relationship Id="rId16" Type="http://schemas.openxmlformats.org/officeDocument/2006/relationships/image" Target="../media/image61.png"/><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58.png"/><Relationship Id="rId5" Type="http://schemas.openxmlformats.org/officeDocument/2006/relationships/image" Target="../media/image5.png"/><Relationship Id="rId15" Type="http://schemas.openxmlformats.org/officeDocument/2006/relationships/image" Target="../media/image105.svg"/><Relationship Id="rId10" Type="http://schemas.openxmlformats.org/officeDocument/2006/relationships/hyperlink" Target="https://youtu.be/B2xREz-RIEw" TargetMode="External"/><Relationship Id="rId19" Type="http://schemas.openxmlformats.org/officeDocument/2006/relationships/image" Target="../media/image109.svg"/><Relationship Id="rId4" Type="http://schemas.openxmlformats.org/officeDocument/2006/relationships/image" Target="../media/image3.png"/><Relationship Id="rId9" Type="http://schemas.openxmlformats.org/officeDocument/2006/relationships/image" Target="../media/image9.svg"/><Relationship Id="rId14" Type="http://schemas.openxmlformats.org/officeDocument/2006/relationships/image" Target="../media/image60.png"/></Relationships>
</file>

<file path=ppt/slides/_rels/slide42.xml.rels><?xml version="1.0" encoding="UTF-8" standalone="yes"?>
<Relationships xmlns="http://schemas.openxmlformats.org/package/2006/relationships"><Relationship Id="rId8" Type="http://schemas.openxmlformats.org/officeDocument/2006/relationships/image" Target="../media/image111.svg"/><Relationship Id="rId3" Type="http://schemas.openxmlformats.org/officeDocument/2006/relationships/image" Target="../media/image2.png"/><Relationship Id="rId7" Type="http://schemas.openxmlformats.org/officeDocument/2006/relationships/image" Target="../media/image63.png"/><Relationship Id="rId12" Type="http://schemas.openxmlformats.org/officeDocument/2006/relationships/image" Target="../media/image115.sv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65.png"/><Relationship Id="rId5" Type="http://schemas.openxmlformats.org/officeDocument/2006/relationships/image" Target="../media/image5.png"/><Relationship Id="rId10" Type="http://schemas.openxmlformats.org/officeDocument/2006/relationships/image" Target="../media/image113.svg"/><Relationship Id="rId4" Type="http://schemas.openxmlformats.org/officeDocument/2006/relationships/image" Target="../media/image3.png"/><Relationship Id="rId9" Type="http://schemas.openxmlformats.org/officeDocument/2006/relationships/image" Target="../media/image64.png"/></Relationships>
</file>

<file path=ppt/slides/_rels/slide43.xml.rels><?xml version="1.0" encoding="UTF-8" standalone="yes"?>
<Relationships xmlns="http://schemas.openxmlformats.org/package/2006/relationships"><Relationship Id="rId8" Type="http://schemas.openxmlformats.org/officeDocument/2006/relationships/image" Target="../media/image111.svg"/><Relationship Id="rId3" Type="http://schemas.openxmlformats.org/officeDocument/2006/relationships/image" Target="../media/image2.png"/><Relationship Id="rId7" Type="http://schemas.openxmlformats.org/officeDocument/2006/relationships/image" Target="../media/image63.png"/><Relationship Id="rId12" Type="http://schemas.openxmlformats.org/officeDocument/2006/relationships/image" Target="../media/image119.sv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67.png"/><Relationship Id="rId5" Type="http://schemas.openxmlformats.org/officeDocument/2006/relationships/image" Target="../media/image5.png"/><Relationship Id="rId10" Type="http://schemas.openxmlformats.org/officeDocument/2006/relationships/image" Target="../media/image117.svg"/><Relationship Id="rId4" Type="http://schemas.openxmlformats.org/officeDocument/2006/relationships/image" Target="../media/image3.png"/><Relationship Id="rId9" Type="http://schemas.openxmlformats.org/officeDocument/2006/relationships/image" Target="../media/image66.png"/></Relationships>
</file>

<file path=ppt/slides/_rels/slide44.xml.rels><?xml version="1.0" encoding="UTF-8" standalone="yes"?>
<Relationships xmlns="http://schemas.openxmlformats.org/package/2006/relationships"><Relationship Id="rId8" Type="http://schemas.openxmlformats.org/officeDocument/2006/relationships/image" Target="../media/image120.svg"/><Relationship Id="rId3" Type="http://schemas.openxmlformats.org/officeDocument/2006/relationships/image" Target="../media/image2.png"/><Relationship Id="rId7" Type="http://schemas.openxmlformats.org/officeDocument/2006/relationships/image" Target="../media/image63.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45.svg"/><Relationship Id="rId11" Type="http://schemas.openxmlformats.org/officeDocument/2006/relationships/image" Target="../media/image69.png"/><Relationship Id="rId5" Type="http://schemas.openxmlformats.org/officeDocument/2006/relationships/image" Target="../media/image5.png"/><Relationship Id="rId10" Type="http://schemas.openxmlformats.org/officeDocument/2006/relationships/image" Target="../media/image122.svg"/><Relationship Id="rId4" Type="http://schemas.openxmlformats.org/officeDocument/2006/relationships/image" Target="../media/image3.png"/><Relationship Id="rId9" Type="http://schemas.openxmlformats.org/officeDocument/2006/relationships/image" Target="../media/image68.png"/></Relationships>
</file>

<file path=ppt/slides/_rels/slide45.xml.rels><?xml version="1.0" encoding="UTF-8" standalone="yes"?>
<Relationships xmlns="http://schemas.openxmlformats.org/package/2006/relationships"><Relationship Id="rId8" Type="http://schemas.openxmlformats.org/officeDocument/2006/relationships/image" Target="../media/image120.svg"/><Relationship Id="rId3" Type="http://schemas.openxmlformats.org/officeDocument/2006/relationships/image" Target="../media/image2.png"/><Relationship Id="rId7" Type="http://schemas.openxmlformats.org/officeDocument/2006/relationships/image" Target="../media/image63.png"/><Relationship Id="rId12" Type="http://schemas.openxmlformats.org/officeDocument/2006/relationships/image" Target="../media/image127.sv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45.svg"/><Relationship Id="rId11" Type="http://schemas.openxmlformats.org/officeDocument/2006/relationships/image" Target="../media/image72.png"/><Relationship Id="rId5" Type="http://schemas.openxmlformats.org/officeDocument/2006/relationships/image" Target="../media/image5.png"/><Relationship Id="rId10" Type="http://schemas.openxmlformats.org/officeDocument/2006/relationships/image" Target="../media/image71.png"/><Relationship Id="rId4" Type="http://schemas.openxmlformats.org/officeDocument/2006/relationships/image" Target="../media/image3.png"/><Relationship Id="rId9" Type="http://schemas.openxmlformats.org/officeDocument/2006/relationships/image" Target="../media/image70.png"/></Relationships>
</file>

<file path=ppt/slides/_rels/slide46.xml.rels><?xml version="1.0" encoding="UTF-8" standalone="yes"?>
<Relationships xmlns="http://schemas.openxmlformats.org/package/2006/relationships"><Relationship Id="rId8" Type="http://schemas.openxmlformats.org/officeDocument/2006/relationships/image" Target="../media/image120.svg"/><Relationship Id="rId3" Type="http://schemas.openxmlformats.org/officeDocument/2006/relationships/image" Target="../media/image2.png"/><Relationship Id="rId7" Type="http://schemas.openxmlformats.org/officeDocument/2006/relationships/image" Target="../media/image63.png"/><Relationship Id="rId12" Type="http://schemas.openxmlformats.org/officeDocument/2006/relationships/image" Target="../media/image129.sv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45.svg"/><Relationship Id="rId11" Type="http://schemas.openxmlformats.org/officeDocument/2006/relationships/image" Target="../media/image73.png"/><Relationship Id="rId5" Type="http://schemas.openxmlformats.org/officeDocument/2006/relationships/image" Target="../media/image5.png"/><Relationship Id="rId10" Type="http://schemas.openxmlformats.org/officeDocument/2006/relationships/image" Target="../media/image49.png"/><Relationship Id="rId4" Type="http://schemas.openxmlformats.org/officeDocument/2006/relationships/image" Target="../media/image3.png"/><Relationship Id="rId9" Type="http://schemas.openxmlformats.org/officeDocument/2006/relationships/image" Target="../media/image50.png"/></Relationships>
</file>

<file path=ppt/slides/_rels/slide47.xml.rels><?xml version="1.0" encoding="UTF-8" standalone="yes"?>
<Relationships xmlns="http://schemas.openxmlformats.org/package/2006/relationships"><Relationship Id="rId8" Type="http://schemas.openxmlformats.org/officeDocument/2006/relationships/image" Target="../media/image120.svg"/><Relationship Id="rId13" Type="http://schemas.openxmlformats.org/officeDocument/2006/relationships/image" Target="../media/image76.png"/><Relationship Id="rId18" Type="http://schemas.openxmlformats.org/officeDocument/2006/relationships/image" Target="../media/image139.svg"/><Relationship Id="rId3" Type="http://schemas.openxmlformats.org/officeDocument/2006/relationships/image" Target="../media/image2.png"/><Relationship Id="rId21" Type="http://schemas.openxmlformats.org/officeDocument/2006/relationships/image" Target="../media/image80.png"/><Relationship Id="rId7" Type="http://schemas.openxmlformats.org/officeDocument/2006/relationships/image" Target="../media/image63.png"/><Relationship Id="rId12" Type="http://schemas.openxmlformats.org/officeDocument/2006/relationships/image" Target="../media/image133.svg"/><Relationship Id="rId17" Type="http://schemas.openxmlformats.org/officeDocument/2006/relationships/image" Target="../media/image78.png"/><Relationship Id="rId2" Type="http://schemas.openxmlformats.org/officeDocument/2006/relationships/notesSlide" Target="../notesSlides/notesSlide47.xml"/><Relationship Id="rId16" Type="http://schemas.openxmlformats.org/officeDocument/2006/relationships/image" Target="../media/image137.svg"/><Relationship Id="rId20" Type="http://schemas.openxmlformats.org/officeDocument/2006/relationships/image" Target="../media/image141.svg"/><Relationship Id="rId1" Type="http://schemas.openxmlformats.org/officeDocument/2006/relationships/slideLayout" Target="../slideLayouts/slideLayout7.xml"/><Relationship Id="rId6" Type="http://schemas.openxmlformats.org/officeDocument/2006/relationships/image" Target="../media/image45.svg"/><Relationship Id="rId11" Type="http://schemas.openxmlformats.org/officeDocument/2006/relationships/image" Target="../media/image75.png"/><Relationship Id="rId5" Type="http://schemas.openxmlformats.org/officeDocument/2006/relationships/image" Target="../media/image5.png"/><Relationship Id="rId15" Type="http://schemas.openxmlformats.org/officeDocument/2006/relationships/image" Target="../media/image77.png"/><Relationship Id="rId10" Type="http://schemas.openxmlformats.org/officeDocument/2006/relationships/image" Target="../media/image131.svg"/><Relationship Id="rId19" Type="http://schemas.openxmlformats.org/officeDocument/2006/relationships/image" Target="../media/image79.png"/><Relationship Id="rId4" Type="http://schemas.openxmlformats.org/officeDocument/2006/relationships/image" Target="../media/image3.png"/><Relationship Id="rId9" Type="http://schemas.openxmlformats.org/officeDocument/2006/relationships/image" Target="../media/image74.png"/><Relationship Id="rId14" Type="http://schemas.openxmlformats.org/officeDocument/2006/relationships/image" Target="../media/image135.svg"/><Relationship Id="rId22" Type="http://schemas.openxmlformats.org/officeDocument/2006/relationships/image" Target="../media/image143.svg"/></Relationships>
</file>

<file path=ppt/slides/_rels/slide48.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image" Target="../media/image151.svg"/><Relationship Id="rId3" Type="http://schemas.openxmlformats.org/officeDocument/2006/relationships/image" Target="../media/image9.svg"/><Relationship Id="rId7" Type="http://schemas.openxmlformats.org/officeDocument/2006/relationships/image" Target="../media/image145.svg"/><Relationship Id="rId12" Type="http://schemas.openxmlformats.org/officeDocument/2006/relationships/image" Target="../media/image85.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81.png"/><Relationship Id="rId11" Type="http://schemas.openxmlformats.org/officeDocument/2006/relationships/image" Target="../media/image84.png"/><Relationship Id="rId5" Type="http://schemas.openxmlformats.org/officeDocument/2006/relationships/image" Target="../media/image3.png"/><Relationship Id="rId10" Type="http://schemas.openxmlformats.org/officeDocument/2006/relationships/image" Target="../media/image83.png"/><Relationship Id="rId4" Type="http://schemas.openxmlformats.org/officeDocument/2006/relationships/image" Target="../media/image2.png"/><Relationship Id="rId9" Type="http://schemas.openxmlformats.org/officeDocument/2006/relationships/image" Target="../media/image147.svg"/><Relationship Id="rId14" Type="http://schemas.openxmlformats.org/officeDocument/2006/relationships/hyperlink" Target="http://www.youtube.com/@rise-n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a:off x="9461427" y="1028700"/>
            <a:ext cx="7136482" cy="7715115"/>
          </a:xfrm>
          <a:custGeom>
            <a:avLst/>
            <a:gdLst/>
            <a:ahLst/>
            <a:cxnLst/>
            <a:rect l="l" t="t" r="r" b="b"/>
            <a:pathLst>
              <a:path w="7136482" h="7715115">
                <a:moveTo>
                  <a:pt x="0" y="0"/>
                </a:moveTo>
                <a:lnTo>
                  <a:pt x="7136481" y="0"/>
                </a:lnTo>
                <a:lnTo>
                  <a:pt x="7136481" y="7715115"/>
                </a:lnTo>
                <a:lnTo>
                  <a:pt x="0" y="7715115"/>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6" name="Freeform 6"/>
          <p:cNvSpPr/>
          <p:nvPr/>
        </p:nvSpPr>
        <p:spPr>
          <a:xfrm rot="-10800000">
            <a:off x="1362246" y="5143500"/>
            <a:ext cx="7322645" cy="2123567"/>
          </a:xfrm>
          <a:custGeom>
            <a:avLst/>
            <a:gdLst/>
            <a:ahLst/>
            <a:cxnLst/>
            <a:rect l="l" t="t" r="r" b="b"/>
            <a:pathLst>
              <a:path w="7322645" h="2123567">
                <a:moveTo>
                  <a:pt x="0" y="0"/>
                </a:moveTo>
                <a:lnTo>
                  <a:pt x="7322645" y="0"/>
                </a:lnTo>
                <a:lnTo>
                  <a:pt x="7322645" y="2123567"/>
                </a:lnTo>
                <a:lnTo>
                  <a:pt x="0" y="2123567"/>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7" name="TextBox 7"/>
          <p:cNvSpPr txBox="1"/>
          <p:nvPr/>
        </p:nvSpPr>
        <p:spPr>
          <a:xfrm>
            <a:off x="1362246" y="2756893"/>
            <a:ext cx="7471307" cy="3956781"/>
          </a:xfrm>
          <a:prstGeom prst="rect">
            <a:avLst/>
          </a:prstGeom>
        </p:spPr>
        <p:txBody>
          <a:bodyPr lIns="0" tIns="0" rIns="0" bIns="0" rtlCol="0" anchor="t">
            <a:spAutoFit/>
          </a:bodyPr>
          <a:lstStyle/>
          <a:p>
            <a:pPr algn="ctr">
              <a:lnSpc>
                <a:spcPts val="10447"/>
              </a:lnSpc>
            </a:pPr>
            <a:r>
              <a:rPr lang="en-US" sz="8706">
                <a:solidFill>
                  <a:srgbClr val="000000"/>
                </a:solidFill>
                <a:latin typeface="Architects Daughter"/>
              </a:rPr>
              <a:t>Hello and Welcome to </a:t>
            </a:r>
          </a:p>
          <a:p>
            <a:pPr algn="ctr">
              <a:lnSpc>
                <a:spcPts val="10447"/>
              </a:lnSpc>
              <a:spcBef>
                <a:spcPct val="0"/>
              </a:spcBef>
            </a:pPr>
            <a:r>
              <a:rPr lang="en-US" sz="8706">
                <a:solidFill>
                  <a:srgbClr val="000000"/>
                </a:solidFill>
                <a:latin typeface="Architects Daughter"/>
              </a:rPr>
              <a:t>Brain Buddies</a:t>
            </a:r>
          </a:p>
        </p:txBody>
      </p:sp>
      <p:sp>
        <p:nvSpPr>
          <p:cNvPr id="8" name="Freeform 8"/>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9" name="TextBox 9"/>
          <p:cNvSpPr txBox="1"/>
          <p:nvPr/>
        </p:nvSpPr>
        <p:spPr>
          <a:xfrm>
            <a:off x="7533160" y="9248775"/>
            <a:ext cx="9726140" cy="459185"/>
          </a:xfrm>
          <a:prstGeom prst="rect">
            <a:avLst/>
          </a:prstGeom>
        </p:spPr>
        <p:txBody>
          <a:bodyPr lIns="0" tIns="0" rIns="0" bIns="0" rtlCol="0" anchor="t">
            <a:spAutoFit/>
          </a:bodyPr>
          <a:lstStyle/>
          <a:p>
            <a:pPr algn="ctr">
              <a:lnSpc>
                <a:spcPts val="3540"/>
              </a:lnSpc>
              <a:spcBef>
                <a:spcPct val="0"/>
              </a:spcBef>
            </a:pPr>
            <a:r>
              <a:rPr lang="en-US" sz="2950">
                <a:solidFill>
                  <a:srgbClr val="000000"/>
                </a:solidFill>
                <a:latin typeface="Aileron"/>
              </a:rPr>
              <a:t>Based on the Brain Buddies program by Dr Helen Aspland​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a:off x="14076169" y="5802552"/>
            <a:ext cx="3861221" cy="4174293"/>
          </a:xfrm>
          <a:custGeom>
            <a:avLst/>
            <a:gdLst/>
            <a:ahLst/>
            <a:cxnLst/>
            <a:rect l="l" t="t" r="r" b="b"/>
            <a:pathLst>
              <a:path w="3861221" h="4174293">
                <a:moveTo>
                  <a:pt x="0" y="0"/>
                </a:moveTo>
                <a:lnTo>
                  <a:pt x="3861220" y="0"/>
                </a:lnTo>
                <a:lnTo>
                  <a:pt x="3861220" y="4174293"/>
                </a:lnTo>
                <a:lnTo>
                  <a:pt x="0" y="4174293"/>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6" name="Freeform 6"/>
          <p:cNvSpPr/>
          <p:nvPr/>
        </p:nvSpPr>
        <p:spPr>
          <a:xfrm rot="-10800000">
            <a:off x="2631755" y="2644688"/>
            <a:ext cx="5321852" cy="1543337"/>
          </a:xfrm>
          <a:custGeom>
            <a:avLst/>
            <a:gdLst/>
            <a:ahLst/>
            <a:cxnLst/>
            <a:rect l="l" t="t" r="r" b="b"/>
            <a:pathLst>
              <a:path w="5321852" h="1543337">
                <a:moveTo>
                  <a:pt x="0" y="0"/>
                </a:moveTo>
                <a:lnTo>
                  <a:pt x="5321852" y="0"/>
                </a:lnTo>
                <a:lnTo>
                  <a:pt x="5321852" y="1543337"/>
                </a:lnTo>
                <a:lnTo>
                  <a:pt x="0" y="1543337"/>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7" name="TextBox 7"/>
          <p:cNvSpPr txBox="1"/>
          <p:nvPr/>
        </p:nvSpPr>
        <p:spPr>
          <a:xfrm>
            <a:off x="1362246" y="2756893"/>
            <a:ext cx="9753657" cy="1335174"/>
          </a:xfrm>
          <a:prstGeom prst="rect">
            <a:avLst/>
          </a:prstGeom>
        </p:spPr>
        <p:txBody>
          <a:bodyPr wrap="square" lIns="0" tIns="0" rIns="0" bIns="0" rtlCol="0" anchor="t">
            <a:spAutoFit/>
          </a:bodyPr>
          <a:lstStyle/>
          <a:p>
            <a:pPr algn="ctr">
              <a:lnSpc>
                <a:spcPts val="10447"/>
              </a:lnSpc>
              <a:spcBef>
                <a:spcPct val="0"/>
              </a:spcBef>
            </a:pPr>
            <a:r>
              <a:rPr lang="en-US" sz="8706" dirty="0">
                <a:solidFill>
                  <a:srgbClr val="000000"/>
                </a:solidFill>
                <a:latin typeface="Architects Daughter"/>
              </a:rPr>
              <a:t>Session 1 Aims</a:t>
            </a:r>
          </a:p>
        </p:txBody>
      </p:sp>
      <p:sp>
        <p:nvSpPr>
          <p:cNvPr id="8" name="Freeform 8"/>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9" name="TextBox 9"/>
          <p:cNvSpPr txBox="1"/>
          <p:nvPr/>
        </p:nvSpPr>
        <p:spPr>
          <a:xfrm>
            <a:off x="4322512" y="4075820"/>
            <a:ext cx="9753657" cy="2743200"/>
          </a:xfrm>
          <a:prstGeom prst="rect">
            <a:avLst/>
          </a:prstGeom>
        </p:spPr>
        <p:txBody>
          <a:bodyPr lIns="0" tIns="0" rIns="0" bIns="0" rtlCol="0" anchor="t">
            <a:spAutoFit/>
          </a:bodyPr>
          <a:lstStyle/>
          <a:p>
            <a:pPr marL="1295400" lvl="1" indent="-647700">
              <a:lnSpc>
                <a:spcPts val="7200"/>
              </a:lnSpc>
              <a:buFont typeface="Arial"/>
              <a:buChar char="•"/>
            </a:pPr>
            <a:r>
              <a:rPr lang="en-US" sz="6000" dirty="0">
                <a:solidFill>
                  <a:srgbClr val="000000"/>
                </a:solidFill>
                <a:latin typeface="Architects Daughter"/>
              </a:rPr>
              <a:t>Learn more about emotions</a:t>
            </a:r>
          </a:p>
          <a:p>
            <a:pPr marL="1295400" lvl="1" indent="-647700">
              <a:lnSpc>
                <a:spcPts val="7200"/>
              </a:lnSpc>
              <a:buFont typeface="Arial"/>
              <a:buChar char="•"/>
            </a:pPr>
            <a:r>
              <a:rPr lang="en-US" sz="6000" dirty="0">
                <a:solidFill>
                  <a:srgbClr val="000000"/>
                </a:solidFill>
                <a:latin typeface="Architects Daughter"/>
              </a:rPr>
              <a:t>Meet the Brain Bully!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9" name="TextBox 9"/>
          <p:cNvSpPr txBox="1"/>
          <p:nvPr/>
        </p:nvSpPr>
        <p:spPr>
          <a:xfrm>
            <a:off x="2703335" y="2283379"/>
            <a:ext cx="12052754" cy="5539978"/>
          </a:xfrm>
          <a:prstGeom prst="rect">
            <a:avLst/>
          </a:prstGeom>
        </p:spPr>
        <p:txBody>
          <a:bodyPr wrap="square" lIns="0" tIns="0" rIns="0" bIns="0" rtlCol="0" anchor="t">
            <a:spAutoFit/>
          </a:bodyPr>
          <a:lstStyle/>
          <a:p>
            <a:pPr marL="647700" lvl="1" algn="ctr">
              <a:lnSpc>
                <a:spcPts val="7200"/>
              </a:lnSpc>
            </a:pPr>
            <a:r>
              <a:rPr lang="en-US" sz="9600" i="1" dirty="0">
                <a:ea typeface="Calibri"/>
                <a:cs typeface="Calibri"/>
              </a:rPr>
              <a:t>True or False</a:t>
            </a:r>
          </a:p>
          <a:p>
            <a:pPr marL="647700" lvl="1" algn="ctr">
              <a:lnSpc>
                <a:spcPts val="7200"/>
              </a:lnSpc>
            </a:pPr>
            <a:endParaRPr lang="en-US" sz="9600" dirty="0">
              <a:ea typeface="Calibri"/>
              <a:cs typeface="Calibri"/>
            </a:endParaRPr>
          </a:p>
          <a:p>
            <a:pPr marL="647700" lvl="1" algn="ctr">
              <a:lnSpc>
                <a:spcPts val="7200"/>
              </a:lnSpc>
              <a:buFont typeface="Arial"/>
            </a:pPr>
            <a:endParaRPr lang="en-US" sz="9600" dirty="0">
              <a:solidFill>
                <a:srgbClr val="000000"/>
              </a:solidFill>
              <a:latin typeface="Calibri"/>
              <a:ea typeface="Calibri"/>
              <a:cs typeface="Calibri"/>
            </a:endParaRPr>
          </a:p>
          <a:p>
            <a:pPr marL="647700" lvl="1" algn="ctr">
              <a:lnSpc>
                <a:spcPts val="7200"/>
              </a:lnSpc>
              <a:buFont typeface="Arial"/>
            </a:pPr>
            <a:r>
              <a:rPr lang="en-US" sz="9600" dirty="0">
                <a:solidFill>
                  <a:srgbClr val="000000"/>
                </a:solidFill>
                <a:latin typeface="Calibri"/>
                <a:ea typeface="Calibri"/>
                <a:cs typeface="Calibri"/>
              </a:rPr>
              <a:t>Some emotions are  </a:t>
            </a:r>
            <a:r>
              <a:rPr lang="en-US" sz="9600" b="1" dirty="0">
                <a:solidFill>
                  <a:srgbClr val="000000"/>
                </a:solidFill>
                <a:latin typeface="Calibri"/>
                <a:ea typeface="Calibri"/>
                <a:cs typeface="Calibri"/>
              </a:rPr>
              <a:t>bad</a:t>
            </a:r>
            <a:r>
              <a:rPr lang="en-US" sz="9600" dirty="0">
                <a:solidFill>
                  <a:srgbClr val="000000"/>
                </a:solidFill>
                <a:latin typeface="Calibri"/>
                <a:ea typeface="Calibri"/>
                <a:cs typeface="Calibri"/>
              </a:rPr>
              <a:t> emotions.</a:t>
            </a:r>
          </a:p>
          <a:p>
            <a:pPr>
              <a:lnSpc>
                <a:spcPts val="7200"/>
              </a:lnSpc>
            </a:pPr>
            <a:endParaRPr lang="en-US" sz="6000">
              <a:solidFill>
                <a:srgbClr val="000000"/>
              </a:solidFill>
              <a:latin typeface="Aileron"/>
            </a:endParaRPr>
          </a:p>
        </p:txBody>
      </p:sp>
    </p:spTree>
    <p:extLst>
      <p:ext uri="{BB962C8B-B14F-4D97-AF65-F5344CB8AC3E}">
        <p14:creationId xmlns:p14="http://schemas.microsoft.com/office/powerpoint/2010/main" val="35174744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TextBox 5">
            <a:extLst>
              <a:ext uri="{FF2B5EF4-FFF2-40B4-BE49-F238E27FC236}">
                <a16:creationId xmlns:a16="http://schemas.microsoft.com/office/drawing/2014/main" id="{471C3958-A2DD-DDB8-12E5-5A6E7AE8FC9A}"/>
              </a:ext>
            </a:extLst>
          </p:cNvPr>
          <p:cNvSpPr txBox="1"/>
          <p:nvPr/>
        </p:nvSpPr>
        <p:spPr>
          <a:xfrm>
            <a:off x="6750843" y="1518046"/>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7" name="TextBox 6">
            <a:extLst>
              <a:ext uri="{FF2B5EF4-FFF2-40B4-BE49-F238E27FC236}">
                <a16:creationId xmlns:a16="http://schemas.microsoft.com/office/drawing/2014/main" id="{44A79901-B721-EA7B-C3C3-D6913BF19CFD}"/>
              </a:ext>
            </a:extLst>
          </p:cNvPr>
          <p:cNvSpPr txBox="1"/>
          <p:nvPr/>
        </p:nvSpPr>
        <p:spPr>
          <a:xfrm>
            <a:off x="7608093" y="2321718"/>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8" name="TextBox 7">
            <a:extLst>
              <a:ext uri="{FF2B5EF4-FFF2-40B4-BE49-F238E27FC236}">
                <a16:creationId xmlns:a16="http://schemas.microsoft.com/office/drawing/2014/main" id="{0DD06893-301B-EAD8-6311-31A481B10B6E}"/>
              </a:ext>
            </a:extLst>
          </p:cNvPr>
          <p:cNvSpPr txBox="1"/>
          <p:nvPr/>
        </p:nvSpPr>
        <p:spPr>
          <a:xfrm>
            <a:off x="803672" y="1384101"/>
            <a:ext cx="16341327" cy="36009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9600" b="1" dirty="0">
                <a:ea typeface="Calibri"/>
                <a:cs typeface="Calibri"/>
              </a:rPr>
              <a:t>False</a:t>
            </a:r>
            <a:endParaRPr lang="en-US"/>
          </a:p>
          <a:p>
            <a:pPr algn="ctr"/>
            <a:r>
              <a:rPr lang="en-GB" sz="6600" dirty="0">
                <a:ea typeface="Calibri"/>
                <a:cs typeface="Calibri"/>
              </a:rPr>
              <a:t>All of our emotions are there to help us.</a:t>
            </a:r>
          </a:p>
          <a:p>
            <a:pPr algn="ctr"/>
            <a:endParaRPr lang="en-GB" sz="6600" dirty="0">
              <a:ea typeface="Calibri"/>
              <a:cs typeface="Calibri"/>
            </a:endParaRPr>
          </a:p>
        </p:txBody>
      </p:sp>
      <p:sp>
        <p:nvSpPr>
          <p:cNvPr id="10" name="TextBox 9">
            <a:extLst>
              <a:ext uri="{FF2B5EF4-FFF2-40B4-BE49-F238E27FC236}">
                <a16:creationId xmlns:a16="http://schemas.microsoft.com/office/drawing/2014/main" id="{0C314095-3236-45D4-63BA-E02AE468A863}"/>
              </a:ext>
            </a:extLst>
          </p:cNvPr>
          <p:cNvSpPr txBox="1"/>
          <p:nvPr/>
        </p:nvSpPr>
        <p:spPr>
          <a:xfrm>
            <a:off x="1321593" y="5063132"/>
            <a:ext cx="15823406" cy="61555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5500" b="1" dirty="0">
                <a:solidFill>
                  <a:srgbClr val="FF0000"/>
                </a:solidFill>
                <a:ea typeface="Calibri"/>
                <a:cs typeface="Calibri"/>
              </a:rPr>
              <a:t>Anger</a:t>
            </a:r>
            <a:r>
              <a:rPr lang="en-GB" sz="5500" dirty="0">
                <a:ea typeface="Calibri"/>
                <a:cs typeface="Calibri"/>
              </a:rPr>
              <a:t> = tells us we aren't comfortable with something and motivates us to do something about it.</a:t>
            </a:r>
            <a:endParaRPr lang="en-US" sz="5500" dirty="0">
              <a:ea typeface="Calibri"/>
              <a:cs typeface="Calibri"/>
            </a:endParaRPr>
          </a:p>
          <a:p>
            <a:r>
              <a:rPr lang="en-GB" sz="5500" b="1" dirty="0">
                <a:solidFill>
                  <a:schemeClr val="accent4"/>
                </a:solidFill>
                <a:ea typeface="Calibri"/>
                <a:cs typeface="Calibri"/>
              </a:rPr>
              <a:t>Fear</a:t>
            </a:r>
            <a:r>
              <a:rPr lang="en-GB" sz="5500" dirty="0">
                <a:ea typeface="Calibri"/>
                <a:cs typeface="Calibri"/>
              </a:rPr>
              <a:t> = helps to keep us safe.</a:t>
            </a:r>
          </a:p>
          <a:p>
            <a:r>
              <a:rPr lang="en-GB" sz="5500" b="1" dirty="0">
                <a:solidFill>
                  <a:srgbClr val="0070C0"/>
                </a:solidFill>
                <a:ea typeface="Calibri"/>
                <a:cs typeface="Calibri"/>
              </a:rPr>
              <a:t>Sadness</a:t>
            </a:r>
            <a:r>
              <a:rPr lang="en-GB" sz="5500" dirty="0">
                <a:ea typeface="Calibri"/>
                <a:cs typeface="Calibri"/>
              </a:rPr>
              <a:t> = shows us that we care about something.</a:t>
            </a:r>
          </a:p>
          <a:p>
            <a:endParaRPr lang="en-GB" sz="5400" dirty="0">
              <a:ea typeface="Calibri"/>
              <a:cs typeface="Calibri"/>
            </a:endParaRPr>
          </a:p>
          <a:p>
            <a:endParaRPr lang="en-GB" sz="5400" dirty="0">
              <a:ea typeface="Calibri"/>
              <a:cs typeface="Calibri"/>
            </a:endParaRPr>
          </a:p>
          <a:p>
            <a:pPr algn="ctr"/>
            <a:endParaRPr lang="en-GB" sz="6600" dirty="0">
              <a:ea typeface="Calibri"/>
              <a:cs typeface="Calibri"/>
            </a:endParaRPr>
          </a:p>
        </p:txBody>
      </p:sp>
    </p:spTree>
    <p:extLst>
      <p:ext uri="{BB962C8B-B14F-4D97-AF65-F5344CB8AC3E}">
        <p14:creationId xmlns:p14="http://schemas.microsoft.com/office/powerpoint/2010/main" val="35926620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2828830" y="5143500"/>
            <a:ext cx="5450066" cy="4114800"/>
          </a:xfrm>
          <a:custGeom>
            <a:avLst/>
            <a:gdLst/>
            <a:ahLst/>
            <a:cxnLst/>
            <a:rect l="l" t="t" r="r" b="b"/>
            <a:pathLst>
              <a:path w="5450066" h="4114800">
                <a:moveTo>
                  <a:pt x="0" y="0"/>
                </a:moveTo>
                <a:lnTo>
                  <a:pt x="5450066" y="0"/>
                </a:lnTo>
                <a:lnTo>
                  <a:pt x="5450066" y="4114800"/>
                </a:lnTo>
                <a:lnTo>
                  <a:pt x="0" y="4114800"/>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7" name="Freeform 7"/>
          <p:cNvSpPr/>
          <p:nvPr/>
        </p:nvSpPr>
        <p:spPr>
          <a:xfrm>
            <a:off x="11224651" y="4624205"/>
            <a:ext cx="4114800" cy="4114800"/>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8" name="TextBox 8"/>
          <p:cNvSpPr txBox="1"/>
          <p:nvPr/>
        </p:nvSpPr>
        <p:spPr>
          <a:xfrm>
            <a:off x="4449185" y="1019175"/>
            <a:ext cx="9389630" cy="2752725"/>
          </a:xfrm>
          <a:prstGeom prst="rect">
            <a:avLst/>
          </a:prstGeom>
        </p:spPr>
        <p:txBody>
          <a:bodyPr lIns="0" tIns="0" rIns="0" bIns="0" rtlCol="0" anchor="t">
            <a:spAutoFit/>
          </a:bodyPr>
          <a:lstStyle/>
          <a:p>
            <a:pPr algn="ctr">
              <a:lnSpc>
                <a:spcPts val="7200"/>
              </a:lnSpc>
            </a:pPr>
            <a:r>
              <a:rPr lang="en-US" sz="6000">
                <a:solidFill>
                  <a:srgbClr val="000000"/>
                </a:solidFill>
                <a:latin typeface="Aileron"/>
              </a:rPr>
              <a:t>Emotions can be unhelpful if they happen in the wrong situations or feel too big​.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10742687" y="2756893"/>
            <a:ext cx="6957805" cy="6952006"/>
          </a:xfrm>
          <a:custGeom>
            <a:avLst/>
            <a:gdLst/>
            <a:ahLst/>
            <a:cxnLst/>
            <a:rect l="l" t="t" r="r" b="b"/>
            <a:pathLst>
              <a:path w="6957805" h="6952006">
                <a:moveTo>
                  <a:pt x="0" y="0"/>
                </a:moveTo>
                <a:lnTo>
                  <a:pt x="6957805" y="0"/>
                </a:lnTo>
                <a:lnTo>
                  <a:pt x="6957805" y="6952006"/>
                </a:lnTo>
                <a:lnTo>
                  <a:pt x="0" y="6952006"/>
                </a:lnTo>
                <a:lnTo>
                  <a:pt x="0" y="0"/>
                </a:lnTo>
                <a:close/>
              </a:path>
            </a:pathLst>
          </a:custGeom>
          <a:blipFill>
            <a:blip r:embed="rId7"/>
            <a:stretch>
              <a:fillRect/>
            </a:stretch>
          </a:blipFill>
        </p:spPr>
        <p:txBody>
          <a:bodyPr/>
          <a:lstStyle/>
          <a:p>
            <a:endParaRPr lang="en-GB"/>
          </a:p>
        </p:txBody>
      </p:sp>
      <p:sp>
        <p:nvSpPr>
          <p:cNvPr id="7" name="Freeform 7"/>
          <p:cNvSpPr/>
          <p:nvPr/>
        </p:nvSpPr>
        <p:spPr>
          <a:xfrm rot="-10800000">
            <a:off x="4008449" y="230317"/>
            <a:ext cx="10014676" cy="2904256"/>
          </a:xfrm>
          <a:custGeom>
            <a:avLst/>
            <a:gdLst/>
            <a:ahLst/>
            <a:cxnLst/>
            <a:rect l="l" t="t" r="r" b="b"/>
            <a:pathLst>
              <a:path w="10014676" h="2904256">
                <a:moveTo>
                  <a:pt x="0" y="0"/>
                </a:moveTo>
                <a:lnTo>
                  <a:pt x="10014676" y="0"/>
                </a:lnTo>
                <a:lnTo>
                  <a:pt x="10014676" y="2904256"/>
                </a:lnTo>
                <a:lnTo>
                  <a:pt x="0" y="2904256"/>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p>
        </p:txBody>
      </p:sp>
      <p:sp>
        <p:nvSpPr>
          <p:cNvPr id="8" name="TextBox 8"/>
          <p:cNvSpPr txBox="1"/>
          <p:nvPr/>
        </p:nvSpPr>
        <p:spPr>
          <a:xfrm>
            <a:off x="4449185" y="758520"/>
            <a:ext cx="9389630" cy="1838325"/>
          </a:xfrm>
          <a:prstGeom prst="rect">
            <a:avLst/>
          </a:prstGeom>
        </p:spPr>
        <p:txBody>
          <a:bodyPr lIns="0" tIns="0" rIns="0" bIns="0" rtlCol="0" anchor="t">
            <a:spAutoFit/>
          </a:bodyPr>
          <a:lstStyle/>
          <a:p>
            <a:pPr algn="ctr">
              <a:lnSpc>
                <a:spcPts val="7200"/>
              </a:lnSpc>
            </a:pPr>
            <a:r>
              <a:rPr lang="en-US" sz="6000">
                <a:solidFill>
                  <a:srgbClr val="000000"/>
                </a:solidFill>
                <a:latin typeface="Aileron"/>
              </a:rPr>
              <a:t>We all experience lots of different emotions</a:t>
            </a:r>
          </a:p>
        </p:txBody>
      </p:sp>
      <p:sp>
        <p:nvSpPr>
          <p:cNvPr id="9" name="TextBox 9"/>
          <p:cNvSpPr txBox="1"/>
          <p:nvPr/>
        </p:nvSpPr>
        <p:spPr>
          <a:xfrm>
            <a:off x="1229936" y="3422154"/>
            <a:ext cx="9736944" cy="5667375"/>
          </a:xfrm>
          <a:prstGeom prst="rect">
            <a:avLst/>
          </a:prstGeom>
        </p:spPr>
        <p:txBody>
          <a:bodyPr lIns="0" tIns="0" rIns="0" bIns="0" rtlCol="0" anchor="t">
            <a:spAutoFit/>
          </a:bodyPr>
          <a:lstStyle/>
          <a:p>
            <a:pPr marL="1036320" lvl="1" indent="-518160">
              <a:lnSpc>
                <a:spcPts val="5759"/>
              </a:lnSpc>
              <a:buFont typeface="Arial"/>
              <a:buChar char="•"/>
            </a:pPr>
            <a:r>
              <a:rPr lang="en-US" sz="4800">
                <a:solidFill>
                  <a:srgbClr val="000000"/>
                </a:solidFill>
                <a:latin typeface="Aileron"/>
              </a:rPr>
              <a:t>Some make us feel comfortable and some uncomfortable​</a:t>
            </a:r>
          </a:p>
          <a:p>
            <a:pPr>
              <a:lnSpc>
                <a:spcPts val="5759"/>
              </a:lnSpc>
            </a:pPr>
            <a:endParaRPr lang="en-US" sz="4800">
              <a:solidFill>
                <a:srgbClr val="000000"/>
              </a:solidFill>
              <a:latin typeface="Aileron"/>
            </a:endParaRPr>
          </a:p>
          <a:p>
            <a:pPr marL="1036320" lvl="1" indent="-518160">
              <a:lnSpc>
                <a:spcPts val="5759"/>
              </a:lnSpc>
              <a:buFont typeface="Arial"/>
              <a:buChar char="•"/>
            </a:pPr>
            <a:r>
              <a:rPr lang="en-US" sz="4800">
                <a:solidFill>
                  <a:srgbClr val="000000"/>
                </a:solidFill>
                <a:latin typeface="Aileron"/>
              </a:rPr>
              <a:t>They can be helpful but sometimes they can trick us​</a:t>
            </a:r>
          </a:p>
          <a:p>
            <a:pPr>
              <a:lnSpc>
                <a:spcPts val="4799"/>
              </a:lnSpc>
            </a:pPr>
            <a:endParaRPr lang="en-US" sz="4800">
              <a:solidFill>
                <a:srgbClr val="000000"/>
              </a:solidFill>
              <a:latin typeface="Aileron"/>
            </a:endParaRPr>
          </a:p>
          <a:p>
            <a:pPr marL="1036320" lvl="1" indent="-518160">
              <a:lnSpc>
                <a:spcPts val="5759"/>
              </a:lnSpc>
              <a:buFont typeface="Arial"/>
              <a:buChar char="•"/>
            </a:pPr>
            <a:r>
              <a:rPr lang="en-US" sz="4800">
                <a:solidFill>
                  <a:srgbClr val="000000"/>
                </a:solidFill>
                <a:latin typeface="Aileron"/>
              </a:rPr>
              <a:t>No such thing as a bad emotion </a:t>
            </a:r>
          </a:p>
          <a:p>
            <a:pPr>
              <a:lnSpc>
                <a:spcPts val="5759"/>
              </a:lnSpc>
            </a:pPr>
            <a:endParaRPr lang="en-US" sz="4800">
              <a:solidFill>
                <a:srgbClr val="000000"/>
              </a:solidFill>
              <a:latin typeface="Ailero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rot="-10800000">
            <a:off x="1028700" y="2038555"/>
            <a:ext cx="8306336" cy="2408837"/>
          </a:xfrm>
          <a:custGeom>
            <a:avLst/>
            <a:gdLst/>
            <a:ahLst/>
            <a:cxnLst/>
            <a:rect l="l" t="t" r="r" b="b"/>
            <a:pathLst>
              <a:path w="8306336" h="2408837">
                <a:moveTo>
                  <a:pt x="0" y="0"/>
                </a:moveTo>
                <a:lnTo>
                  <a:pt x="8306336" y="0"/>
                </a:lnTo>
                <a:lnTo>
                  <a:pt x="8306336" y="2408838"/>
                </a:lnTo>
                <a:lnTo>
                  <a:pt x="0" y="2408838"/>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7" name="Freeform 7"/>
          <p:cNvSpPr/>
          <p:nvPr/>
        </p:nvSpPr>
        <p:spPr>
          <a:xfrm>
            <a:off x="8606572" y="768045"/>
            <a:ext cx="8207154" cy="8777705"/>
          </a:xfrm>
          <a:custGeom>
            <a:avLst/>
            <a:gdLst/>
            <a:ahLst/>
            <a:cxnLst/>
            <a:rect l="l" t="t" r="r" b="b"/>
            <a:pathLst>
              <a:path w="8207154" h="8777705">
                <a:moveTo>
                  <a:pt x="0" y="0"/>
                </a:moveTo>
                <a:lnTo>
                  <a:pt x="8207154" y="0"/>
                </a:lnTo>
                <a:lnTo>
                  <a:pt x="8207154" y="8777704"/>
                </a:lnTo>
                <a:lnTo>
                  <a:pt x="0" y="8777704"/>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8" name="TextBox 8"/>
          <p:cNvSpPr txBox="1"/>
          <p:nvPr/>
        </p:nvSpPr>
        <p:spPr>
          <a:xfrm>
            <a:off x="248082" y="2776249"/>
            <a:ext cx="9389630" cy="923925"/>
          </a:xfrm>
          <a:prstGeom prst="rect">
            <a:avLst/>
          </a:prstGeom>
        </p:spPr>
        <p:txBody>
          <a:bodyPr lIns="0" tIns="0" rIns="0" bIns="0" rtlCol="0" anchor="t">
            <a:spAutoFit/>
          </a:bodyPr>
          <a:lstStyle/>
          <a:p>
            <a:pPr algn="ctr">
              <a:lnSpc>
                <a:spcPts val="7200"/>
              </a:lnSpc>
            </a:pPr>
            <a:r>
              <a:rPr lang="en-US" sz="6000">
                <a:solidFill>
                  <a:srgbClr val="000000"/>
                </a:solidFill>
                <a:latin typeface="Aileron"/>
              </a:rPr>
              <a:t>The Brain Bully!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rot="-10800000">
            <a:off x="5112221" y="431006"/>
            <a:ext cx="6534074" cy="1894882"/>
          </a:xfrm>
          <a:custGeom>
            <a:avLst/>
            <a:gdLst/>
            <a:ahLst/>
            <a:cxnLst/>
            <a:rect l="l" t="t" r="r" b="b"/>
            <a:pathLst>
              <a:path w="6534074" h="1894882">
                <a:moveTo>
                  <a:pt x="0" y="0"/>
                </a:moveTo>
                <a:lnTo>
                  <a:pt x="6534075" y="0"/>
                </a:lnTo>
                <a:lnTo>
                  <a:pt x="6534075" y="1894881"/>
                </a:lnTo>
                <a:lnTo>
                  <a:pt x="0" y="1894881"/>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7" name="Freeform 7"/>
          <p:cNvSpPr/>
          <p:nvPr/>
        </p:nvSpPr>
        <p:spPr>
          <a:xfrm>
            <a:off x="10835461" y="3151884"/>
            <a:ext cx="5978264" cy="6393866"/>
          </a:xfrm>
          <a:custGeom>
            <a:avLst/>
            <a:gdLst/>
            <a:ahLst/>
            <a:cxnLst/>
            <a:rect l="l" t="t" r="r" b="b"/>
            <a:pathLst>
              <a:path w="5978264" h="6393866">
                <a:moveTo>
                  <a:pt x="0" y="0"/>
                </a:moveTo>
                <a:lnTo>
                  <a:pt x="5978265" y="0"/>
                </a:lnTo>
                <a:lnTo>
                  <a:pt x="5978265" y="6393865"/>
                </a:lnTo>
                <a:lnTo>
                  <a:pt x="0" y="6393865"/>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8" name="TextBox 8"/>
          <p:cNvSpPr txBox="1"/>
          <p:nvPr/>
        </p:nvSpPr>
        <p:spPr>
          <a:xfrm>
            <a:off x="3596875" y="1016496"/>
            <a:ext cx="9389630" cy="723900"/>
          </a:xfrm>
          <a:prstGeom prst="rect">
            <a:avLst/>
          </a:prstGeom>
        </p:spPr>
        <p:txBody>
          <a:bodyPr lIns="0" tIns="0" rIns="0" bIns="0" rtlCol="0" anchor="t">
            <a:spAutoFit/>
          </a:bodyPr>
          <a:lstStyle/>
          <a:p>
            <a:pPr algn="ctr">
              <a:lnSpc>
                <a:spcPts val="5759"/>
              </a:lnSpc>
            </a:pPr>
            <a:r>
              <a:rPr lang="en-US" sz="4800">
                <a:solidFill>
                  <a:srgbClr val="000000"/>
                </a:solidFill>
                <a:latin typeface="Aileron"/>
              </a:rPr>
              <a:t>What is a Brain Bully?</a:t>
            </a:r>
          </a:p>
        </p:txBody>
      </p:sp>
      <p:sp>
        <p:nvSpPr>
          <p:cNvPr id="9" name="TextBox 9"/>
          <p:cNvSpPr txBox="1"/>
          <p:nvPr/>
        </p:nvSpPr>
        <p:spPr>
          <a:xfrm>
            <a:off x="1786012" y="3142359"/>
            <a:ext cx="8577899" cy="5438775"/>
          </a:xfrm>
          <a:prstGeom prst="rect">
            <a:avLst/>
          </a:prstGeom>
        </p:spPr>
        <p:txBody>
          <a:bodyPr lIns="0" tIns="0" rIns="0" bIns="0" rtlCol="0" anchor="t">
            <a:spAutoFit/>
          </a:bodyPr>
          <a:lstStyle/>
          <a:p>
            <a:pPr marL="777240" lvl="1" indent="-388620">
              <a:lnSpc>
                <a:spcPts val="4320"/>
              </a:lnSpc>
              <a:buFont typeface="Arial"/>
              <a:buChar char="•"/>
            </a:pPr>
            <a:r>
              <a:rPr lang="en-US" sz="3600">
                <a:solidFill>
                  <a:srgbClr val="000000"/>
                </a:solidFill>
                <a:latin typeface="Aileron"/>
              </a:rPr>
              <a:t>It tries to make our emotions really big and does not care if we show them at the wrong time.​</a:t>
            </a:r>
          </a:p>
          <a:p>
            <a:pPr>
              <a:lnSpc>
                <a:spcPts val="4320"/>
              </a:lnSpc>
            </a:pPr>
            <a:r>
              <a:rPr lang="en-US" sz="3600">
                <a:solidFill>
                  <a:srgbClr val="000000"/>
                </a:solidFill>
                <a:latin typeface="Aileron"/>
              </a:rPr>
              <a:t>​</a:t>
            </a:r>
          </a:p>
          <a:p>
            <a:pPr marL="777240" lvl="1" indent="-388620">
              <a:lnSpc>
                <a:spcPts val="4320"/>
              </a:lnSpc>
              <a:buFont typeface="Arial"/>
              <a:buChar char="•"/>
            </a:pPr>
            <a:r>
              <a:rPr lang="en-US" sz="3600">
                <a:solidFill>
                  <a:srgbClr val="000000"/>
                </a:solidFill>
                <a:latin typeface="Aileron"/>
              </a:rPr>
              <a:t>Brain Bullies like to see you make bad choices.​</a:t>
            </a:r>
          </a:p>
          <a:p>
            <a:pPr>
              <a:lnSpc>
                <a:spcPts val="4320"/>
              </a:lnSpc>
            </a:pPr>
            <a:r>
              <a:rPr lang="en-US" sz="3600">
                <a:solidFill>
                  <a:srgbClr val="000000"/>
                </a:solidFill>
                <a:latin typeface="Aileron"/>
              </a:rPr>
              <a:t>​</a:t>
            </a:r>
          </a:p>
          <a:p>
            <a:pPr marL="777240" lvl="1" indent="-388620">
              <a:lnSpc>
                <a:spcPts val="4320"/>
              </a:lnSpc>
              <a:buFont typeface="Arial"/>
              <a:buChar char="•"/>
            </a:pPr>
            <a:r>
              <a:rPr lang="en-US" sz="3600">
                <a:solidFill>
                  <a:srgbClr val="000000"/>
                </a:solidFill>
                <a:latin typeface="Aileron"/>
              </a:rPr>
              <a:t>If you notice the Brain Bully bossing you around, you can use your </a:t>
            </a:r>
            <a:r>
              <a:rPr lang="en-US" sz="3600">
                <a:solidFill>
                  <a:srgbClr val="029E9C"/>
                </a:solidFill>
                <a:latin typeface="Aileron"/>
              </a:rPr>
              <a:t>Brain Buddy skills</a:t>
            </a:r>
            <a:r>
              <a:rPr lang="en-US" sz="3600">
                <a:solidFill>
                  <a:srgbClr val="000000"/>
                </a:solidFill>
                <a:latin typeface="Aileron"/>
              </a:rPr>
              <a:t> to help keep it quiet.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6356551" y="3726484"/>
            <a:ext cx="6497101" cy="5327623"/>
          </a:xfrm>
          <a:custGeom>
            <a:avLst/>
            <a:gdLst/>
            <a:ahLst/>
            <a:cxnLst/>
            <a:rect l="l" t="t" r="r" b="b"/>
            <a:pathLst>
              <a:path w="6497101" h="5327623">
                <a:moveTo>
                  <a:pt x="0" y="0"/>
                </a:moveTo>
                <a:lnTo>
                  <a:pt x="6497101" y="0"/>
                </a:lnTo>
                <a:lnTo>
                  <a:pt x="6497101" y="5327623"/>
                </a:lnTo>
                <a:lnTo>
                  <a:pt x="0" y="5327623"/>
                </a:lnTo>
                <a:lnTo>
                  <a:pt x="0" y="0"/>
                </a:lnTo>
                <a:close/>
              </a:path>
            </a:pathLst>
          </a:custGeom>
          <a:blipFill>
            <a:blip r:embed="rId7"/>
            <a:stretch>
              <a:fillRect/>
            </a:stretch>
          </a:blipFill>
        </p:spPr>
        <p:txBody>
          <a:bodyPr/>
          <a:lstStyle/>
          <a:p>
            <a:endParaRPr lang="en-GB"/>
          </a:p>
        </p:txBody>
      </p:sp>
      <p:sp>
        <p:nvSpPr>
          <p:cNvPr id="7" name="Freeform 7"/>
          <p:cNvSpPr/>
          <p:nvPr/>
        </p:nvSpPr>
        <p:spPr>
          <a:xfrm>
            <a:off x="12550880" y="2461662"/>
            <a:ext cx="3605726" cy="2920638"/>
          </a:xfrm>
          <a:custGeom>
            <a:avLst/>
            <a:gdLst/>
            <a:ahLst/>
            <a:cxnLst/>
            <a:rect l="l" t="t" r="r" b="b"/>
            <a:pathLst>
              <a:path w="3605726" h="2920638">
                <a:moveTo>
                  <a:pt x="0" y="0"/>
                </a:moveTo>
                <a:lnTo>
                  <a:pt x="3605725" y="0"/>
                </a:lnTo>
                <a:lnTo>
                  <a:pt x="3605725" y="2920638"/>
                </a:lnTo>
                <a:lnTo>
                  <a:pt x="0" y="2920638"/>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p>
        </p:txBody>
      </p:sp>
      <p:sp>
        <p:nvSpPr>
          <p:cNvPr id="8" name="Freeform 8"/>
          <p:cNvSpPr/>
          <p:nvPr/>
        </p:nvSpPr>
        <p:spPr>
          <a:xfrm rot="-10800000">
            <a:off x="4008449" y="230317"/>
            <a:ext cx="10014676" cy="2904256"/>
          </a:xfrm>
          <a:custGeom>
            <a:avLst/>
            <a:gdLst/>
            <a:ahLst/>
            <a:cxnLst/>
            <a:rect l="l" t="t" r="r" b="b"/>
            <a:pathLst>
              <a:path w="10014676" h="2904256">
                <a:moveTo>
                  <a:pt x="0" y="0"/>
                </a:moveTo>
                <a:lnTo>
                  <a:pt x="10014676" y="0"/>
                </a:lnTo>
                <a:lnTo>
                  <a:pt x="10014676" y="2904256"/>
                </a:lnTo>
                <a:lnTo>
                  <a:pt x="0" y="2904256"/>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txBody>
          <a:bodyPr/>
          <a:lstStyle/>
          <a:p>
            <a:endParaRPr lang="en-GB"/>
          </a:p>
        </p:txBody>
      </p:sp>
      <p:sp>
        <p:nvSpPr>
          <p:cNvPr id="9" name="TextBox 9"/>
          <p:cNvSpPr txBox="1"/>
          <p:nvPr/>
        </p:nvSpPr>
        <p:spPr>
          <a:xfrm>
            <a:off x="4706474" y="1028700"/>
            <a:ext cx="8618625" cy="1920334"/>
          </a:xfrm>
          <a:prstGeom prst="rect">
            <a:avLst/>
          </a:prstGeom>
        </p:spPr>
        <p:txBody>
          <a:bodyPr lIns="0" tIns="0" rIns="0" bIns="0" rtlCol="0" anchor="t">
            <a:spAutoFit/>
          </a:bodyPr>
          <a:lstStyle/>
          <a:p>
            <a:pPr algn="ctr">
              <a:lnSpc>
                <a:spcPts val="3778"/>
              </a:lnSpc>
            </a:pPr>
            <a:r>
              <a:rPr lang="en-US" sz="3100" dirty="0">
                <a:solidFill>
                  <a:srgbClr val="000000"/>
                </a:solidFill>
                <a:latin typeface="Aileron"/>
              </a:rPr>
              <a:t>Now draw a brain BUDDY Something that says helpful things to get rid of the brain bully.</a:t>
            </a:r>
          </a:p>
          <a:p>
            <a:pPr algn="ctr">
              <a:lnSpc>
                <a:spcPts val="3778"/>
              </a:lnSpc>
            </a:pPr>
            <a:r>
              <a:rPr lang="en-US" sz="3100" dirty="0">
                <a:solidFill>
                  <a:srgbClr val="000000"/>
                </a:solidFill>
                <a:latin typeface="Aileron"/>
              </a:rPr>
              <a:t> What type of things does it say to you?</a:t>
            </a:r>
          </a:p>
          <a:p>
            <a:pPr algn="ctr">
              <a:lnSpc>
                <a:spcPts val="3778"/>
              </a:lnSpc>
            </a:pPr>
            <a:endParaRPr lang="en-US" sz="3149">
              <a:solidFill>
                <a:srgbClr val="000000"/>
              </a:solidFill>
              <a:latin typeface="Aileron"/>
            </a:endParaRPr>
          </a:p>
        </p:txBody>
      </p:sp>
      <p:sp>
        <p:nvSpPr>
          <p:cNvPr id="10" name="TextBox 10"/>
          <p:cNvSpPr txBox="1"/>
          <p:nvPr/>
        </p:nvSpPr>
        <p:spPr>
          <a:xfrm>
            <a:off x="12606134" y="2904618"/>
            <a:ext cx="3495217" cy="1287766"/>
          </a:xfrm>
          <a:prstGeom prst="rect">
            <a:avLst/>
          </a:prstGeom>
        </p:spPr>
        <p:txBody>
          <a:bodyPr lIns="0" tIns="0" rIns="0" bIns="0" rtlCol="0" anchor="t">
            <a:spAutoFit/>
          </a:bodyPr>
          <a:lstStyle/>
          <a:p>
            <a:pPr algn="ctr">
              <a:lnSpc>
                <a:spcPts val="5123"/>
              </a:lnSpc>
            </a:pPr>
            <a:r>
              <a:rPr lang="en-US" sz="4269">
                <a:solidFill>
                  <a:srgbClr val="000000"/>
                </a:solidFill>
                <a:latin typeface="Aileron"/>
              </a:rPr>
              <a:t>You got </a:t>
            </a:r>
          </a:p>
          <a:p>
            <a:pPr algn="ctr">
              <a:lnSpc>
                <a:spcPts val="5123"/>
              </a:lnSpc>
            </a:pPr>
            <a:r>
              <a:rPr lang="en-US" sz="4269">
                <a:solidFill>
                  <a:srgbClr val="000000"/>
                </a:solidFill>
                <a:latin typeface="Aileron"/>
              </a:rPr>
              <a:t>this!</a:t>
            </a:r>
          </a:p>
        </p:txBody>
      </p:sp>
      <p:sp>
        <p:nvSpPr>
          <p:cNvPr id="11" name="Freeform 11"/>
          <p:cNvSpPr/>
          <p:nvPr/>
        </p:nvSpPr>
        <p:spPr>
          <a:xfrm>
            <a:off x="12933113" y="5694576"/>
            <a:ext cx="3605726" cy="2920638"/>
          </a:xfrm>
          <a:custGeom>
            <a:avLst/>
            <a:gdLst/>
            <a:ahLst/>
            <a:cxnLst/>
            <a:rect l="l" t="t" r="r" b="b"/>
            <a:pathLst>
              <a:path w="3605726" h="2920638">
                <a:moveTo>
                  <a:pt x="0" y="0"/>
                </a:moveTo>
                <a:lnTo>
                  <a:pt x="3605726" y="0"/>
                </a:lnTo>
                <a:lnTo>
                  <a:pt x="3605726" y="2920638"/>
                </a:lnTo>
                <a:lnTo>
                  <a:pt x="0" y="2920638"/>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p>
        </p:txBody>
      </p:sp>
      <p:sp>
        <p:nvSpPr>
          <p:cNvPr id="12" name="TextBox 12"/>
          <p:cNvSpPr txBox="1"/>
          <p:nvPr/>
        </p:nvSpPr>
        <p:spPr>
          <a:xfrm>
            <a:off x="12988367" y="6242341"/>
            <a:ext cx="3495217" cy="1287766"/>
          </a:xfrm>
          <a:prstGeom prst="rect">
            <a:avLst/>
          </a:prstGeom>
        </p:spPr>
        <p:txBody>
          <a:bodyPr lIns="0" tIns="0" rIns="0" bIns="0" rtlCol="0" anchor="t">
            <a:spAutoFit/>
          </a:bodyPr>
          <a:lstStyle/>
          <a:p>
            <a:pPr algn="ctr">
              <a:lnSpc>
                <a:spcPts val="5123"/>
              </a:lnSpc>
            </a:pPr>
            <a:r>
              <a:rPr lang="en-US" sz="4269">
                <a:solidFill>
                  <a:srgbClr val="000000"/>
                </a:solidFill>
                <a:latin typeface="Aileron"/>
              </a:rPr>
              <a:t>You are </a:t>
            </a:r>
          </a:p>
          <a:p>
            <a:pPr algn="ctr">
              <a:lnSpc>
                <a:spcPts val="5123"/>
              </a:lnSpc>
            </a:pPr>
            <a:r>
              <a:rPr lang="en-US" sz="4269">
                <a:solidFill>
                  <a:srgbClr val="000000"/>
                </a:solidFill>
                <a:latin typeface="Aileron"/>
              </a:rPr>
              <a:t>loved</a:t>
            </a:r>
          </a:p>
        </p:txBody>
      </p:sp>
      <p:sp>
        <p:nvSpPr>
          <p:cNvPr id="13" name="Freeform 13"/>
          <p:cNvSpPr/>
          <p:nvPr/>
        </p:nvSpPr>
        <p:spPr>
          <a:xfrm flipH="1">
            <a:off x="2948549" y="3169194"/>
            <a:ext cx="3605726" cy="2920638"/>
          </a:xfrm>
          <a:custGeom>
            <a:avLst/>
            <a:gdLst/>
            <a:ahLst/>
            <a:cxnLst/>
            <a:rect l="l" t="t" r="r" b="b"/>
            <a:pathLst>
              <a:path w="3605726" h="2920638">
                <a:moveTo>
                  <a:pt x="3605725" y="0"/>
                </a:moveTo>
                <a:lnTo>
                  <a:pt x="0" y="0"/>
                </a:lnTo>
                <a:lnTo>
                  <a:pt x="0" y="2920638"/>
                </a:lnTo>
                <a:lnTo>
                  <a:pt x="3605725" y="2920638"/>
                </a:lnTo>
                <a:lnTo>
                  <a:pt x="3605725"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p>
        </p:txBody>
      </p:sp>
      <p:sp>
        <p:nvSpPr>
          <p:cNvPr id="14" name="TextBox 14"/>
          <p:cNvSpPr txBox="1"/>
          <p:nvPr/>
        </p:nvSpPr>
        <p:spPr>
          <a:xfrm>
            <a:off x="3251477" y="3394220"/>
            <a:ext cx="2909994" cy="1596327"/>
          </a:xfrm>
          <a:prstGeom prst="rect">
            <a:avLst/>
          </a:prstGeom>
        </p:spPr>
        <p:txBody>
          <a:bodyPr lIns="0" tIns="0" rIns="0" bIns="0" rtlCol="0" anchor="t">
            <a:spAutoFit/>
          </a:bodyPr>
          <a:lstStyle/>
          <a:p>
            <a:pPr algn="ctr">
              <a:lnSpc>
                <a:spcPts val="4266"/>
              </a:lnSpc>
            </a:pPr>
            <a:r>
              <a:rPr lang="en-US" sz="3555">
                <a:solidFill>
                  <a:srgbClr val="000000"/>
                </a:solidFill>
                <a:latin typeface="Aileron"/>
              </a:rPr>
              <a:t>You’re stronger than the brain bully</a:t>
            </a:r>
          </a:p>
        </p:txBody>
      </p:sp>
      <p:sp>
        <p:nvSpPr>
          <p:cNvPr id="15" name="Freeform 15"/>
          <p:cNvSpPr/>
          <p:nvPr/>
        </p:nvSpPr>
        <p:spPr>
          <a:xfrm flipH="1">
            <a:off x="1794012" y="5831040"/>
            <a:ext cx="3605726" cy="2920638"/>
          </a:xfrm>
          <a:custGeom>
            <a:avLst/>
            <a:gdLst/>
            <a:ahLst/>
            <a:cxnLst/>
            <a:rect l="l" t="t" r="r" b="b"/>
            <a:pathLst>
              <a:path w="3605726" h="2920638">
                <a:moveTo>
                  <a:pt x="3605726" y="0"/>
                </a:moveTo>
                <a:lnTo>
                  <a:pt x="0" y="0"/>
                </a:lnTo>
                <a:lnTo>
                  <a:pt x="0" y="2920638"/>
                </a:lnTo>
                <a:lnTo>
                  <a:pt x="3605726" y="2920638"/>
                </a:lnTo>
                <a:lnTo>
                  <a:pt x="3605726"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p>
        </p:txBody>
      </p:sp>
      <p:sp>
        <p:nvSpPr>
          <p:cNvPr id="16" name="TextBox 16"/>
          <p:cNvSpPr txBox="1"/>
          <p:nvPr/>
        </p:nvSpPr>
        <p:spPr>
          <a:xfrm>
            <a:off x="1849266" y="6378805"/>
            <a:ext cx="3495217" cy="1287766"/>
          </a:xfrm>
          <a:prstGeom prst="rect">
            <a:avLst/>
          </a:prstGeom>
        </p:spPr>
        <p:txBody>
          <a:bodyPr lIns="0" tIns="0" rIns="0" bIns="0" rtlCol="0" anchor="t">
            <a:spAutoFit/>
          </a:bodyPr>
          <a:lstStyle/>
          <a:p>
            <a:pPr algn="ctr">
              <a:lnSpc>
                <a:spcPts val="5123"/>
              </a:lnSpc>
            </a:pPr>
            <a:r>
              <a:rPr lang="en-US" sz="4269">
                <a:solidFill>
                  <a:srgbClr val="000000"/>
                </a:solidFill>
                <a:latin typeface="Aileron"/>
              </a:rPr>
              <a:t>You’re so good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6649271" y="3921981"/>
            <a:ext cx="4989458" cy="5336319"/>
          </a:xfrm>
          <a:custGeom>
            <a:avLst/>
            <a:gdLst/>
            <a:ahLst/>
            <a:cxnLst/>
            <a:rect l="l" t="t" r="r" b="b"/>
            <a:pathLst>
              <a:path w="4989458" h="5336319">
                <a:moveTo>
                  <a:pt x="0" y="0"/>
                </a:moveTo>
                <a:lnTo>
                  <a:pt x="4989458" y="0"/>
                </a:lnTo>
                <a:lnTo>
                  <a:pt x="4989458" y="5336319"/>
                </a:lnTo>
                <a:lnTo>
                  <a:pt x="0" y="5336319"/>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7" name="Freeform 7"/>
          <p:cNvSpPr/>
          <p:nvPr/>
        </p:nvSpPr>
        <p:spPr>
          <a:xfrm>
            <a:off x="10653501" y="3169194"/>
            <a:ext cx="3605726" cy="2920638"/>
          </a:xfrm>
          <a:custGeom>
            <a:avLst/>
            <a:gdLst/>
            <a:ahLst/>
            <a:cxnLst/>
            <a:rect l="l" t="t" r="r" b="b"/>
            <a:pathLst>
              <a:path w="3605726" h="2920638">
                <a:moveTo>
                  <a:pt x="0" y="0"/>
                </a:moveTo>
                <a:lnTo>
                  <a:pt x="3605726" y="0"/>
                </a:lnTo>
                <a:lnTo>
                  <a:pt x="3605726" y="2920638"/>
                </a:lnTo>
                <a:lnTo>
                  <a:pt x="0" y="2920638"/>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8" name="Freeform 8"/>
          <p:cNvSpPr/>
          <p:nvPr/>
        </p:nvSpPr>
        <p:spPr>
          <a:xfrm rot="-10800000">
            <a:off x="4008449" y="230317"/>
            <a:ext cx="10014676" cy="2904256"/>
          </a:xfrm>
          <a:custGeom>
            <a:avLst/>
            <a:gdLst/>
            <a:ahLst/>
            <a:cxnLst/>
            <a:rect l="l" t="t" r="r" b="b"/>
            <a:pathLst>
              <a:path w="10014676" h="2904256">
                <a:moveTo>
                  <a:pt x="0" y="0"/>
                </a:moveTo>
                <a:lnTo>
                  <a:pt x="10014676" y="0"/>
                </a:lnTo>
                <a:lnTo>
                  <a:pt x="10014676" y="2904256"/>
                </a:lnTo>
                <a:lnTo>
                  <a:pt x="0" y="2904256"/>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
        <p:nvSpPr>
          <p:cNvPr id="9" name="TextBox 9"/>
          <p:cNvSpPr txBox="1"/>
          <p:nvPr/>
        </p:nvSpPr>
        <p:spPr>
          <a:xfrm>
            <a:off x="4706474" y="1028700"/>
            <a:ext cx="8618625" cy="1433021"/>
          </a:xfrm>
          <a:prstGeom prst="rect">
            <a:avLst/>
          </a:prstGeom>
        </p:spPr>
        <p:txBody>
          <a:bodyPr lIns="0" tIns="0" rIns="0" bIns="0" rtlCol="0" anchor="t">
            <a:spAutoFit/>
          </a:bodyPr>
          <a:lstStyle/>
          <a:p>
            <a:pPr algn="ctr">
              <a:lnSpc>
                <a:spcPts val="3778"/>
              </a:lnSpc>
            </a:pPr>
            <a:r>
              <a:rPr lang="en-US" sz="3100" dirty="0">
                <a:solidFill>
                  <a:srgbClr val="000000"/>
                </a:solidFill>
                <a:latin typeface="Aileron"/>
              </a:rPr>
              <a:t>What does your brain BULLY look like.</a:t>
            </a:r>
          </a:p>
          <a:p>
            <a:pPr algn="ctr">
              <a:lnSpc>
                <a:spcPts val="3778"/>
              </a:lnSpc>
            </a:pPr>
            <a:endParaRPr lang="en-US" sz="3100" dirty="0">
              <a:solidFill>
                <a:srgbClr val="000000"/>
              </a:solidFill>
              <a:latin typeface="Aileron"/>
            </a:endParaRPr>
          </a:p>
          <a:p>
            <a:pPr algn="ctr">
              <a:lnSpc>
                <a:spcPts val="3778"/>
              </a:lnSpc>
            </a:pPr>
            <a:r>
              <a:rPr lang="en-US" sz="3100" dirty="0">
                <a:solidFill>
                  <a:srgbClr val="000000"/>
                </a:solidFill>
                <a:latin typeface="Aileron"/>
              </a:rPr>
              <a:t>What type of things does it say to you?</a:t>
            </a:r>
          </a:p>
        </p:txBody>
      </p:sp>
      <p:sp>
        <p:nvSpPr>
          <p:cNvPr id="10" name="TextBox 10"/>
          <p:cNvSpPr txBox="1"/>
          <p:nvPr/>
        </p:nvSpPr>
        <p:spPr>
          <a:xfrm>
            <a:off x="10653501" y="3912456"/>
            <a:ext cx="3495217" cy="648645"/>
          </a:xfrm>
          <a:prstGeom prst="rect">
            <a:avLst/>
          </a:prstGeom>
        </p:spPr>
        <p:txBody>
          <a:bodyPr lIns="0" tIns="0" rIns="0" bIns="0" rtlCol="0" anchor="t">
            <a:spAutoFit/>
          </a:bodyPr>
          <a:lstStyle/>
          <a:p>
            <a:pPr algn="ctr">
              <a:lnSpc>
                <a:spcPts val="5123"/>
              </a:lnSpc>
            </a:pPr>
            <a:r>
              <a:rPr lang="en-US" sz="4269">
                <a:solidFill>
                  <a:srgbClr val="000000"/>
                </a:solidFill>
                <a:latin typeface="Aileron"/>
              </a:rPr>
              <a:t>You will fail!</a:t>
            </a:r>
          </a:p>
        </p:txBody>
      </p:sp>
      <p:sp>
        <p:nvSpPr>
          <p:cNvPr id="11" name="Freeform 11"/>
          <p:cNvSpPr/>
          <p:nvPr/>
        </p:nvSpPr>
        <p:spPr>
          <a:xfrm>
            <a:off x="12933113" y="5694576"/>
            <a:ext cx="3605726" cy="2920638"/>
          </a:xfrm>
          <a:custGeom>
            <a:avLst/>
            <a:gdLst/>
            <a:ahLst/>
            <a:cxnLst/>
            <a:rect l="l" t="t" r="r" b="b"/>
            <a:pathLst>
              <a:path w="3605726" h="2920638">
                <a:moveTo>
                  <a:pt x="0" y="0"/>
                </a:moveTo>
                <a:lnTo>
                  <a:pt x="3605726" y="0"/>
                </a:lnTo>
                <a:lnTo>
                  <a:pt x="3605726" y="2920638"/>
                </a:lnTo>
                <a:lnTo>
                  <a:pt x="0" y="2920638"/>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2" name="TextBox 12"/>
          <p:cNvSpPr txBox="1"/>
          <p:nvPr/>
        </p:nvSpPr>
        <p:spPr>
          <a:xfrm>
            <a:off x="12988367" y="6242341"/>
            <a:ext cx="3495217" cy="1287766"/>
          </a:xfrm>
          <a:prstGeom prst="rect">
            <a:avLst/>
          </a:prstGeom>
        </p:spPr>
        <p:txBody>
          <a:bodyPr lIns="0" tIns="0" rIns="0" bIns="0" rtlCol="0" anchor="t">
            <a:spAutoFit/>
          </a:bodyPr>
          <a:lstStyle/>
          <a:p>
            <a:pPr algn="ctr">
              <a:lnSpc>
                <a:spcPts val="5123"/>
              </a:lnSpc>
            </a:pPr>
            <a:r>
              <a:rPr lang="en-US" sz="4269">
                <a:solidFill>
                  <a:srgbClr val="000000"/>
                </a:solidFill>
                <a:latin typeface="Aileron"/>
              </a:rPr>
              <a:t>No-one likes</a:t>
            </a:r>
          </a:p>
          <a:p>
            <a:pPr algn="ctr">
              <a:lnSpc>
                <a:spcPts val="5123"/>
              </a:lnSpc>
            </a:pPr>
            <a:r>
              <a:rPr lang="en-US" sz="4269">
                <a:solidFill>
                  <a:srgbClr val="000000"/>
                </a:solidFill>
                <a:latin typeface="Aileron"/>
              </a:rPr>
              <a:t>you</a:t>
            </a:r>
          </a:p>
        </p:txBody>
      </p:sp>
      <p:sp>
        <p:nvSpPr>
          <p:cNvPr id="13" name="Freeform 13"/>
          <p:cNvSpPr/>
          <p:nvPr/>
        </p:nvSpPr>
        <p:spPr>
          <a:xfrm flipH="1">
            <a:off x="2948549" y="3169194"/>
            <a:ext cx="3605726" cy="2920638"/>
          </a:xfrm>
          <a:custGeom>
            <a:avLst/>
            <a:gdLst/>
            <a:ahLst/>
            <a:cxnLst/>
            <a:rect l="l" t="t" r="r" b="b"/>
            <a:pathLst>
              <a:path w="3605726" h="2920638">
                <a:moveTo>
                  <a:pt x="3605725" y="0"/>
                </a:moveTo>
                <a:lnTo>
                  <a:pt x="0" y="0"/>
                </a:lnTo>
                <a:lnTo>
                  <a:pt x="0" y="2920638"/>
                </a:lnTo>
                <a:lnTo>
                  <a:pt x="3605725" y="2920638"/>
                </a:lnTo>
                <a:lnTo>
                  <a:pt x="3605725"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4" name="TextBox 14"/>
          <p:cNvSpPr txBox="1"/>
          <p:nvPr/>
        </p:nvSpPr>
        <p:spPr>
          <a:xfrm>
            <a:off x="3003803" y="3716959"/>
            <a:ext cx="3495217" cy="1287766"/>
          </a:xfrm>
          <a:prstGeom prst="rect">
            <a:avLst/>
          </a:prstGeom>
        </p:spPr>
        <p:txBody>
          <a:bodyPr lIns="0" tIns="0" rIns="0" bIns="0" rtlCol="0" anchor="t">
            <a:spAutoFit/>
          </a:bodyPr>
          <a:lstStyle/>
          <a:p>
            <a:pPr algn="ctr">
              <a:lnSpc>
                <a:spcPts val="5123"/>
              </a:lnSpc>
            </a:pPr>
            <a:r>
              <a:rPr lang="en-US" sz="4269">
                <a:solidFill>
                  <a:srgbClr val="000000"/>
                </a:solidFill>
                <a:latin typeface="Aileron"/>
              </a:rPr>
              <a:t>You can’t cope</a:t>
            </a:r>
          </a:p>
        </p:txBody>
      </p:sp>
      <p:sp>
        <p:nvSpPr>
          <p:cNvPr id="15" name="Freeform 15"/>
          <p:cNvSpPr/>
          <p:nvPr/>
        </p:nvSpPr>
        <p:spPr>
          <a:xfrm flipH="1">
            <a:off x="1794012" y="5831040"/>
            <a:ext cx="3605726" cy="2920638"/>
          </a:xfrm>
          <a:custGeom>
            <a:avLst/>
            <a:gdLst/>
            <a:ahLst/>
            <a:cxnLst/>
            <a:rect l="l" t="t" r="r" b="b"/>
            <a:pathLst>
              <a:path w="3605726" h="2920638">
                <a:moveTo>
                  <a:pt x="3605726" y="0"/>
                </a:moveTo>
                <a:lnTo>
                  <a:pt x="0" y="0"/>
                </a:lnTo>
                <a:lnTo>
                  <a:pt x="0" y="2920638"/>
                </a:lnTo>
                <a:lnTo>
                  <a:pt x="3605726" y="2920638"/>
                </a:lnTo>
                <a:lnTo>
                  <a:pt x="3605726"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6" name="TextBox 16"/>
          <p:cNvSpPr txBox="1"/>
          <p:nvPr/>
        </p:nvSpPr>
        <p:spPr>
          <a:xfrm>
            <a:off x="1849266" y="6378805"/>
            <a:ext cx="3495217" cy="1287766"/>
          </a:xfrm>
          <a:prstGeom prst="rect">
            <a:avLst/>
          </a:prstGeom>
        </p:spPr>
        <p:txBody>
          <a:bodyPr lIns="0" tIns="0" rIns="0" bIns="0" rtlCol="0" anchor="t">
            <a:spAutoFit/>
          </a:bodyPr>
          <a:lstStyle/>
          <a:p>
            <a:pPr algn="ctr">
              <a:lnSpc>
                <a:spcPts val="5123"/>
              </a:lnSpc>
            </a:pPr>
            <a:r>
              <a:rPr lang="en-US" sz="4269">
                <a:solidFill>
                  <a:srgbClr val="000000"/>
                </a:solidFill>
                <a:latin typeface="Aileron"/>
              </a:rPr>
              <a:t>Just give </a:t>
            </a:r>
          </a:p>
          <a:p>
            <a:pPr algn="ctr">
              <a:lnSpc>
                <a:spcPts val="5123"/>
              </a:lnSpc>
            </a:pPr>
            <a:r>
              <a:rPr lang="en-US" sz="4269">
                <a:solidFill>
                  <a:srgbClr val="000000"/>
                </a:solidFill>
                <a:latin typeface="Aileron"/>
              </a:rPr>
              <a:t>up!</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a:off x="14076169" y="5802552"/>
            <a:ext cx="3861221" cy="4174293"/>
          </a:xfrm>
          <a:custGeom>
            <a:avLst/>
            <a:gdLst/>
            <a:ahLst/>
            <a:cxnLst/>
            <a:rect l="l" t="t" r="r" b="b"/>
            <a:pathLst>
              <a:path w="3861221" h="4174293">
                <a:moveTo>
                  <a:pt x="0" y="0"/>
                </a:moveTo>
                <a:lnTo>
                  <a:pt x="3861220" y="0"/>
                </a:lnTo>
                <a:lnTo>
                  <a:pt x="3861220" y="4174293"/>
                </a:lnTo>
                <a:lnTo>
                  <a:pt x="0" y="4174293"/>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6" name="Freeform 6"/>
          <p:cNvSpPr/>
          <p:nvPr/>
        </p:nvSpPr>
        <p:spPr>
          <a:xfrm rot="-10800000">
            <a:off x="1229936" y="1553129"/>
            <a:ext cx="5321852" cy="1543337"/>
          </a:xfrm>
          <a:custGeom>
            <a:avLst/>
            <a:gdLst/>
            <a:ahLst/>
            <a:cxnLst/>
            <a:rect l="l" t="t" r="r" b="b"/>
            <a:pathLst>
              <a:path w="5321852" h="1543337">
                <a:moveTo>
                  <a:pt x="0" y="0"/>
                </a:moveTo>
                <a:lnTo>
                  <a:pt x="5321852" y="0"/>
                </a:lnTo>
                <a:lnTo>
                  <a:pt x="5321852" y="1543337"/>
                </a:lnTo>
                <a:lnTo>
                  <a:pt x="0" y="1543337"/>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7" name="TextBox 7"/>
          <p:cNvSpPr txBox="1"/>
          <p:nvPr/>
        </p:nvSpPr>
        <p:spPr>
          <a:xfrm>
            <a:off x="-138779" y="1665334"/>
            <a:ext cx="11263979" cy="1335174"/>
          </a:xfrm>
          <a:prstGeom prst="rect">
            <a:avLst/>
          </a:prstGeom>
        </p:spPr>
        <p:txBody>
          <a:bodyPr wrap="square" lIns="0" tIns="0" rIns="0" bIns="0" rtlCol="0" anchor="t">
            <a:spAutoFit/>
          </a:bodyPr>
          <a:lstStyle/>
          <a:p>
            <a:pPr algn="ctr">
              <a:lnSpc>
                <a:spcPts val="10447"/>
              </a:lnSpc>
              <a:spcBef>
                <a:spcPct val="0"/>
              </a:spcBef>
            </a:pPr>
            <a:r>
              <a:rPr lang="en-US" sz="8706" dirty="0">
                <a:solidFill>
                  <a:srgbClr val="000000"/>
                </a:solidFill>
                <a:latin typeface="Architects Daughter"/>
              </a:rPr>
              <a:t>Session 2 Aims</a:t>
            </a:r>
          </a:p>
        </p:txBody>
      </p:sp>
      <p:sp>
        <p:nvSpPr>
          <p:cNvPr id="8" name="Freeform 8"/>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9" name="TextBox 9"/>
          <p:cNvSpPr txBox="1"/>
          <p:nvPr/>
        </p:nvSpPr>
        <p:spPr>
          <a:xfrm>
            <a:off x="3365332" y="3096466"/>
            <a:ext cx="9753657" cy="6515100"/>
          </a:xfrm>
          <a:prstGeom prst="rect">
            <a:avLst/>
          </a:prstGeom>
        </p:spPr>
        <p:txBody>
          <a:bodyPr lIns="0" tIns="0" rIns="0" bIns="0" rtlCol="0" anchor="t">
            <a:spAutoFit/>
          </a:bodyPr>
          <a:lstStyle/>
          <a:p>
            <a:pPr marL="1036320" lvl="1" indent="-518160">
              <a:lnSpc>
                <a:spcPts val="5759"/>
              </a:lnSpc>
              <a:buFont typeface="Arial"/>
              <a:buChar char="•"/>
            </a:pPr>
            <a:r>
              <a:rPr lang="en-US" sz="4800" dirty="0">
                <a:solidFill>
                  <a:srgbClr val="000000"/>
                </a:solidFill>
                <a:latin typeface="Architects Daughter"/>
              </a:rPr>
              <a:t>To learn the hand model of the brain.​</a:t>
            </a:r>
          </a:p>
          <a:p>
            <a:pPr>
              <a:lnSpc>
                <a:spcPts val="5759"/>
              </a:lnSpc>
            </a:pPr>
            <a:endParaRPr lang="en-US" sz="4800" dirty="0">
              <a:solidFill>
                <a:srgbClr val="000000"/>
              </a:solidFill>
              <a:latin typeface="Architects Daughter"/>
            </a:endParaRPr>
          </a:p>
          <a:p>
            <a:pPr marL="1036320" lvl="1" indent="-518160">
              <a:lnSpc>
                <a:spcPts val="5759"/>
              </a:lnSpc>
              <a:buFont typeface="Arial"/>
              <a:buChar char="•"/>
            </a:pPr>
            <a:r>
              <a:rPr lang="en-US" sz="4800" dirty="0">
                <a:solidFill>
                  <a:srgbClr val="000000"/>
                </a:solidFill>
                <a:latin typeface="Architects Daughter"/>
              </a:rPr>
              <a:t>To learn about our THINKING and SURVIVAL brains ​</a:t>
            </a:r>
          </a:p>
          <a:p>
            <a:pPr>
              <a:lnSpc>
                <a:spcPts val="5759"/>
              </a:lnSpc>
            </a:pPr>
            <a:endParaRPr lang="en-US" sz="4800" dirty="0">
              <a:solidFill>
                <a:srgbClr val="000000"/>
              </a:solidFill>
              <a:latin typeface="Architects Daughter"/>
            </a:endParaRPr>
          </a:p>
          <a:p>
            <a:pPr marL="1036320" lvl="1" indent="-518160">
              <a:lnSpc>
                <a:spcPts val="5759"/>
              </a:lnSpc>
              <a:buFont typeface="Arial"/>
              <a:buChar char="•"/>
            </a:pPr>
            <a:r>
              <a:rPr lang="en-US" sz="4800" dirty="0">
                <a:solidFill>
                  <a:srgbClr val="000000"/>
                </a:solidFill>
                <a:latin typeface="Architects Daughter"/>
              </a:rPr>
              <a:t>To learn what happens when we flip our lids.</a:t>
            </a:r>
          </a:p>
          <a:p>
            <a:pPr>
              <a:lnSpc>
                <a:spcPts val="5759"/>
              </a:lnSpc>
            </a:pPr>
            <a:endParaRPr lang="en-US" sz="4800" dirty="0">
              <a:solidFill>
                <a:srgbClr val="000000"/>
              </a:solidFill>
              <a:latin typeface="Architects Daughte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flipH="1">
            <a:off x="7335640" y="3913038"/>
            <a:ext cx="3981069" cy="4114800"/>
          </a:xfrm>
          <a:custGeom>
            <a:avLst/>
            <a:gdLst/>
            <a:ahLst/>
            <a:cxnLst/>
            <a:rect l="l" t="t" r="r" b="b"/>
            <a:pathLst>
              <a:path w="3981069" h="4114800">
                <a:moveTo>
                  <a:pt x="3981069" y="0"/>
                </a:moveTo>
                <a:lnTo>
                  <a:pt x="0" y="0"/>
                </a:lnTo>
                <a:lnTo>
                  <a:pt x="0" y="4114800"/>
                </a:lnTo>
                <a:lnTo>
                  <a:pt x="3981069" y="4114800"/>
                </a:lnTo>
                <a:lnTo>
                  <a:pt x="3981069"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7" name="Freeform 7"/>
          <p:cNvSpPr/>
          <p:nvPr/>
        </p:nvSpPr>
        <p:spPr>
          <a:xfrm rot="1118045">
            <a:off x="5287308" y="4256132"/>
            <a:ext cx="3773239" cy="1141405"/>
          </a:xfrm>
          <a:custGeom>
            <a:avLst/>
            <a:gdLst/>
            <a:ahLst/>
            <a:cxnLst/>
            <a:rect l="l" t="t" r="r" b="b"/>
            <a:pathLst>
              <a:path w="3773239" h="1141405">
                <a:moveTo>
                  <a:pt x="0" y="0"/>
                </a:moveTo>
                <a:lnTo>
                  <a:pt x="3773239" y="0"/>
                </a:lnTo>
                <a:lnTo>
                  <a:pt x="3773239" y="1141405"/>
                </a:lnTo>
                <a:lnTo>
                  <a:pt x="0" y="1141405"/>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8" name="Freeform 8"/>
          <p:cNvSpPr/>
          <p:nvPr/>
        </p:nvSpPr>
        <p:spPr>
          <a:xfrm>
            <a:off x="1887506" y="5531922"/>
            <a:ext cx="3570006" cy="3337956"/>
          </a:xfrm>
          <a:custGeom>
            <a:avLst/>
            <a:gdLst/>
            <a:ahLst/>
            <a:cxnLst/>
            <a:rect l="l" t="t" r="r" b="b"/>
            <a:pathLst>
              <a:path w="3570006" h="3337956">
                <a:moveTo>
                  <a:pt x="0" y="0"/>
                </a:moveTo>
                <a:lnTo>
                  <a:pt x="3570006" y="0"/>
                </a:lnTo>
                <a:lnTo>
                  <a:pt x="3570006" y="3337956"/>
                </a:lnTo>
                <a:lnTo>
                  <a:pt x="0" y="3337956"/>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
        <p:nvSpPr>
          <p:cNvPr id="9" name="TextBox 9"/>
          <p:cNvSpPr txBox="1"/>
          <p:nvPr/>
        </p:nvSpPr>
        <p:spPr>
          <a:xfrm>
            <a:off x="13193134" y="3695700"/>
            <a:ext cx="3721275" cy="1447800"/>
          </a:xfrm>
          <a:prstGeom prst="rect">
            <a:avLst/>
          </a:prstGeom>
        </p:spPr>
        <p:txBody>
          <a:bodyPr lIns="0" tIns="0" rIns="0" bIns="0" rtlCol="0" anchor="t">
            <a:spAutoFit/>
          </a:bodyPr>
          <a:lstStyle/>
          <a:p>
            <a:pPr algn="ctr">
              <a:lnSpc>
                <a:spcPts val="5759"/>
              </a:lnSpc>
            </a:pPr>
            <a:r>
              <a:rPr lang="en-US" sz="4800">
                <a:solidFill>
                  <a:srgbClr val="000000"/>
                </a:solidFill>
                <a:latin typeface="Hit and Run"/>
              </a:rPr>
              <a:t>Thinking brain</a:t>
            </a:r>
          </a:p>
        </p:txBody>
      </p:sp>
      <p:sp>
        <p:nvSpPr>
          <p:cNvPr id="10" name="Freeform 10"/>
          <p:cNvSpPr/>
          <p:nvPr/>
        </p:nvSpPr>
        <p:spPr>
          <a:xfrm rot="9758329">
            <a:off x="10254170" y="4019769"/>
            <a:ext cx="3108540" cy="940333"/>
          </a:xfrm>
          <a:custGeom>
            <a:avLst/>
            <a:gdLst/>
            <a:ahLst/>
            <a:cxnLst/>
            <a:rect l="l" t="t" r="r" b="b"/>
            <a:pathLst>
              <a:path w="3108540" h="940333">
                <a:moveTo>
                  <a:pt x="0" y="0"/>
                </a:moveTo>
                <a:lnTo>
                  <a:pt x="3108540" y="0"/>
                </a:lnTo>
                <a:lnTo>
                  <a:pt x="3108540" y="940333"/>
                </a:lnTo>
                <a:lnTo>
                  <a:pt x="0" y="940333"/>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a:p>
        </p:txBody>
      </p:sp>
      <p:sp>
        <p:nvSpPr>
          <p:cNvPr id="11" name="Freeform 11"/>
          <p:cNvSpPr/>
          <p:nvPr/>
        </p:nvSpPr>
        <p:spPr>
          <a:xfrm>
            <a:off x="13644947" y="5402467"/>
            <a:ext cx="2817648" cy="3807632"/>
          </a:xfrm>
          <a:custGeom>
            <a:avLst/>
            <a:gdLst/>
            <a:ahLst/>
            <a:cxnLst/>
            <a:rect l="l" t="t" r="r" b="b"/>
            <a:pathLst>
              <a:path w="2817648" h="3807632">
                <a:moveTo>
                  <a:pt x="0" y="0"/>
                </a:moveTo>
                <a:lnTo>
                  <a:pt x="2817648" y="0"/>
                </a:lnTo>
                <a:lnTo>
                  <a:pt x="2817648" y="3807632"/>
                </a:lnTo>
                <a:lnTo>
                  <a:pt x="0" y="3807632"/>
                </a:lnTo>
                <a:lnTo>
                  <a:pt x="0" y="0"/>
                </a:lnTo>
                <a:close/>
              </a:path>
            </a:pathLst>
          </a:custGeom>
          <a:blipFill>
            <a:blip r:embed="rId15">
              <a:extLst>
                <a:ext uri="{96DAC541-7B7A-43D3-8B79-37D633B846F1}">
                  <asvg:svgBlip xmlns:asvg="http://schemas.microsoft.com/office/drawing/2016/SVG/main" xmlns="" r:embed="rId16"/>
                </a:ext>
              </a:extLst>
            </a:blip>
            <a:stretch>
              <a:fillRect/>
            </a:stretch>
          </a:blipFill>
        </p:spPr>
        <p:txBody>
          <a:bodyPr/>
          <a:lstStyle/>
          <a:p>
            <a:endParaRPr lang="en-GB"/>
          </a:p>
        </p:txBody>
      </p:sp>
      <p:sp>
        <p:nvSpPr>
          <p:cNvPr id="12" name="TextBox 12"/>
          <p:cNvSpPr txBox="1"/>
          <p:nvPr/>
        </p:nvSpPr>
        <p:spPr>
          <a:xfrm>
            <a:off x="3596875" y="1378446"/>
            <a:ext cx="11742577" cy="1447800"/>
          </a:xfrm>
          <a:prstGeom prst="rect">
            <a:avLst/>
          </a:prstGeom>
        </p:spPr>
        <p:txBody>
          <a:bodyPr lIns="0" tIns="0" rIns="0" bIns="0" rtlCol="0" anchor="t">
            <a:spAutoFit/>
          </a:bodyPr>
          <a:lstStyle/>
          <a:p>
            <a:pPr algn="ctr">
              <a:lnSpc>
                <a:spcPts val="5759"/>
              </a:lnSpc>
            </a:pPr>
            <a:r>
              <a:rPr lang="en-US" sz="4800">
                <a:solidFill>
                  <a:srgbClr val="000000"/>
                </a:solidFill>
                <a:latin typeface="Aileron"/>
              </a:rPr>
              <a:t>We are going to focus on two important parts of your brain today:</a:t>
            </a:r>
          </a:p>
        </p:txBody>
      </p:sp>
      <p:sp>
        <p:nvSpPr>
          <p:cNvPr id="13" name="TextBox 13"/>
          <p:cNvSpPr txBox="1"/>
          <p:nvPr/>
        </p:nvSpPr>
        <p:spPr>
          <a:xfrm>
            <a:off x="1736237" y="3695700"/>
            <a:ext cx="3721275" cy="1447800"/>
          </a:xfrm>
          <a:prstGeom prst="rect">
            <a:avLst/>
          </a:prstGeom>
        </p:spPr>
        <p:txBody>
          <a:bodyPr lIns="0" tIns="0" rIns="0" bIns="0" rtlCol="0" anchor="t">
            <a:spAutoFit/>
          </a:bodyPr>
          <a:lstStyle/>
          <a:p>
            <a:pPr algn="ctr">
              <a:lnSpc>
                <a:spcPts val="5759"/>
              </a:lnSpc>
            </a:pPr>
            <a:r>
              <a:rPr lang="en-US" sz="4800">
                <a:solidFill>
                  <a:srgbClr val="000000"/>
                </a:solidFill>
                <a:latin typeface="Hit and Run"/>
              </a:rPr>
              <a:t>Survival Brain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10829495" y="5143500"/>
            <a:ext cx="6573829" cy="5143500"/>
          </a:xfrm>
          <a:custGeom>
            <a:avLst/>
            <a:gdLst/>
            <a:ahLst/>
            <a:cxnLst/>
            <a:rect l="l" t="t" r="r" b="b"/>
            <a:pathLst>
              <a:path w="6573829" h="5143500">
                <a:moveTo>
                  <a:pt x="0" y="0"/>
                </a:moveTo>
                <a:lnTo>
                  <a:pt x="6573829" y="0"/>
                </a:lnTo>
                <a:lnTo>
                  <a:pt x="6573829" y="5143500"/>
                </a:lnTo>
                <a:lnTo>
                  <a:pt x="0" y="5143500"/>
                </a:lnTo>
                <a:lnTo>
                  <a:pt x="0" y="0"/>
                </a:lnTo>
                <a:close/>
              </a:path>
            </a:pathLst>
          </a:custGeom>
          <a:blipFill>
            <a:blip r:embed="rId7"/>
            <a:stretch>
              <a:fillRect/>
            </a:stretch>
          </a:blipFill>
        </p:spPr>
        <p:txBody>
          <a:bodyPr/>
          <a:lstStyle/>
          <a:p>
            <a:endParaRPr lang="en-GB"/>
          </a:p>
        </p:txBody>
      </p:sp>
      <p:sp>
        <p:nvSpPr>
          <p:cNvPr id="7" name="Freeform 7"/>
          <p:cNvSpPr/>
          <p:nvPr/>
        </p:nvSpPr>
        <p:spPr>
          <a:xfrm>
            <a:off x="13547050" y="945469"/>
            <a:ext cx="4740950" cy="4432788"/>
          </a:xfrm>
          <a:custGeom>
            <a:avLst/>
            <a:gdLst/>
            <a:ahLst/>
            <a:cxnLst/>
            <a:rect l="l" t="t" r="r" b="b"/>
            <a:pathLst>
              <a:path w="4740950" h="4432788">
                <a:moveTo>
                  <a:pt x="0" y="0"/>
                </a:moveTo>
                <a:lnTo>
                  <a:pt x="4740950" y="0"/>
                </a:lnTo>
                <a:lnTo>
                  <a:pt x="4740950" y="4432788"/>
                </a:lnTo>
                <a:lnTo>
                  <a:pt x="0" y="4432788"/>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p>
        </p:txBody>
      </p:sp>
      <p:sp>
        <p:nvSpPr>
          <p:cNvPr id="8" name="TextBox 8"/>
          <p:cNvSpPr txBox="1"/>
          <p:nvPr/>
        </p:nvSpPr>
        <p:spPr>
          <a:xfrm>
            <a:off x="1474274" y="2747368"/>
            <a:ext cx="8577899" cy="5438775"/>
          </a:xfrm>
          <a:prstGeom prst="rect">
            <a:avLst/>
          </a:prstGeom>
        </p:spPr>
        <p:txBody>
          <a:bodyPr lIns="0" tIns="0" rIns="0" bIns="0" rtlCol="0" anchor="t">
            <a:spAutoFit/>
          </a:bodyPr>
          <a:lstStyle/>
          <a:p>
            <a:pPr marL="777240" lvl="1" indent="-388620">
              <a:lnSpc>
                <a:spcPts val="4320"/>
              </a:lnSpc>
              <a:buFont typeface="Arial"/>
              <a:buChar char="•"/>
            </a:pPr>
            <a:r>
              <a:rPr lang="en-US" sz="3600">
                <a:solidFill>
                  <a:srgbClr val="000000"/>
                </a:solidFill>
                <a:latin typeface="Aileron"/>
              </a:rPr>
              <a:t>The amygdala is in the Survival part of your brain and can be thought of like a guard dog whose job is to look out for danger. </a:t>
            </a:r>
          </a:p>
          <a:p>
            <a:pPr>
              <a:lnSpc>
                <a:spcPts val="4320"/>
              </a:lnSpc>
            </a:pPr>
            <a:endParaRPr lang="en-US" sz="3600">
              <a:solidFill>
                <a:srgbClr val="000000"/>
              </a:solidFill>
              <a:latin typeface="Aileron"/>
            </a:endParaRPr>
          </a:p>
          <a:p>
            <a:pPr marL="777240" lvl="1" indent="-388620">
              <a:lnSpc>
                <a:spcPts val="4320"/>
              </a:lnSpc>
              <a:buFont typeface="Arial"/>
              <a:buChar char="•"/>
            </a:pPr>
            <a:r>
              <a:rPr lang="en-US" sz="3600">
                <a:solidFill>
                  <a:srgbClr val="000000"/>
                </a:solidFill>
                <a:latin typeface="Aileron"/>
              </a:rPr>
              <a:t>It is where you feel your feelings. …It is super focused on keeping you SAFE.</a:t>
            </a:r>
          </a:p>
          <a:p>
            <a:pPr>
              <a:lnSpc>
                <a:spcPts val="4320"/>
              </a:lnSpc>
            </a:pPr>
            <a:endParaRPr lang="en-US" sz="3600">
              <a:solidFill>
                <a:srgbClr val="000000"/>
              </a:solidFill>
              <a:latin typeface="Aileron"/>
            </a:endParaRPr>
          </a:p>
          <a:p>
            <a:pPr>
              <a:lnSpc>
                <a:spcPts val="4320"/>
              </a:lnSpc>
            </a:pPr>
            <a:endParaRPr lang="en-US" sz="3600">
              <a:solidFill>
                <a:srgbClr val="000000"/>
              </a:solidFill>
              <a:latin typeface="Aileron"/>
            </a:endParaRPr>
          </a:p>
          <a:p>
            <a:pPr>
              <a:lnSpc>
                <a:spcPts val="4320"/>
              </a:lnSpc>
            </a:pPr>
            <a:endParaRPr lang="en-US" sz="3600">
              <a:solidFill>
                <a:srgbClr val="000000"/>
              </a:solidFill>
              <a:latin typeface="Aileron"/>
            </a:endParaRPr>
          </a:p>
        </p:txBody>
      </p:sp>
      <p:sp>
        <p:nvSpPr>
          <p:cNvPr id="9" name="TextBox 9"/>
          <p:cNvSpPr txBox="1"/>
          <p:nvPr/>
        </p:nvSpPr>
        <p:spPr>
          <a:xfrm>
            <a:off x="5414482" y="812189"/>
            <a:ext cx="7459036" cy="723900"/>
          </a:xfrm>
          <a:prstGeom prst="rect">
            <a:avLst/>
          </a:prstGeom>
        </p:spPr>
        <p:txBody>
          <a:bodyPr lIns="0" tIns="0" rIns="0" bIns="0" rtlCol="0" anchor="t">
            <a:spAutoFit/>
          </a:bodyPr>
          <a:lstStyle/>
          <a:p>
            <a:pPr algn="ctr">
              <a:lnSpc>
                <a:spcPts val="5759"/>
              </a:lnSpc>
            </a:pPr>
            <a:r>
              <a:rPr lang="en-US" sz="4800">
                <a:solidFill>
                  <a:srgbClr val="000000"/>
                </a:solidFill>
                <a:latin typeface="Hit and Run"/>
              </a:rPr>
              <a:t>Your survival brain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10757578" y="2629607"/>
            <a:ext cx="6986230" cy="6750444"/>
          </a:xfrm>
          <a:custGeom>
            <a:avLst/>
            <a:gdLst/>
            <a:ahLst/>
            <a:cxnLst/>
            <a:rect l="l" t="t" r="r" b="b"/>
            <a:pathLst>
              <a:path w="6986230" h="6750444">
                <a:moveTo>
                  <a:pt x="0" y="0"/>
                </a:moveTo>
                <a:lnTo>
                  <a:pt x="6986230" y="0"/>
                </a:lnTo>
                <a:lnTo>
                  <a:pt x="6986230" y="6750445"/>
                </a:lnTo>
                <a:lnTo>
                  <a:pt x="0" y="6750445"/>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7" name="TextBox 7"/>
          <p:cNvSpPr txBox="1"/>
          <p:nvPr/>
        </p:nvSpPr>
        <p:spPr>
          <a:xfrm>
            <a:off x="1722356" y="2620082"/>
            <a:ext cx="8577899" cy="6524625"/>
          </a:xfrm>
          <a:prstGeom prst="rect">
            <a:avLst/>
          </a:prstGeom>
        </p:spPr>
        <p:txBody>
          <a:bodyPr lIns="0" tIns="0" rIns="0" bIns="0" rtlCol="0" anchor="t">
            <a:spAutoFit/>
          </a:bodyPr>
          <a:lstStyle/>
          <a:p>
            <a:pPr marL="777240" lvl="1" indent="-388620">
              <a:lnSpc>
                <a:spcPts val="4320"/>
              </a:lnSpc>
              <a:buFont typeface="Arial"/>
              <a:buChar char="•"/>
            </a:pPr>
            <a:r>
              <a:rPr lang="en-US" sz="3600">
                <a:solidFill>
                  <a:srgbClr val="000000"/>
                </a:solidFill>
                <a:latin typeface="Aileron"/>
              </a:rPr>
              <a:t>Our eyes, ears, and other sensory organs send information to the survival brain (amygdala)</a:t>
            </a:r>
          </a:p>
          <a:p>
            <a:pPr>
              <a:lnSpc>
                <a:spcPts val="4320"/>
              </a:lnSpc>
            </a:pPr>
            <a:endParaRPr lang="en-US" sz="3600">
              <a:solidFill>
                <a:srgbClr val="000000"/>
              </a:solidFill>
              <a:latin typeface="Aileron"/>
            </a:endParaRPr>
          </a:p>
          <a:p>
            <a:pPr marL="777240" lvl="1" indent="-388620">
              <a:lnSpc>
                <a:spcPts val="4320"/>
              </a:lnSpc>
              <a:buFont typeface="Arial"/>
              <a:buChar char="•"/>
            </a:pPr>
            <a:r>
              <a:rPr lang="en-US" sz="3600">
                <a:solidFill>
                  <a:srgbClr val="000000"/>
                </a:solidFill>
                <a:latin typeface="Aileron"/>
              </a:rPr>
              <a:t>If it feels we are in danger it sends a message to activate the fight, flight and freeze response. ​</a:t>
            </a:r>
          </a:p>
          <a:p>
            <a:pPr>
              <a:lnSpc>
                <a:spcPts val="4320"/>
              </a:lnSpc>
            </a:pPr>
            <a:endParaRPr lang="en-US" sz="3600">
              <a:solidFill>
                <a:srgbClr val="000000"/>
              </a:solidFill>
              <a:latin typeface="Aileron"/>
            </a:endParaRPr>
          </a:p>
          <a:p>
            <a:pPr marL="777240" lvl="1" indent="-388620">
              <a:lnSpc>
                <a:spcPts val="4320"/>
              </a:lnSpc>
              <a:buFont typeface="Arial"/>
              <a:buChar char="•"/>
            </a:pPr>
            <a:r>
              <a:rPr lang="en-US" sz="3600">
                <a:solidFill>
                  <a:srgbClr val="000000"/>
                </a:solidFill>
                <a:latin typeface="Aileron"/>
              </a:rPr>
              <a:t>Our bodies gets prepared to either fight the danger, run away from the danger or freeze.  Usually, we freeze when fight or flight are not an option. ​</a:t>
            </a:r>
          </a:p>
        </p:txBody>
      </p:sp>
      <p:sp>
        <p:nvSpPr>
          <p:cNvPr id="8" name="TextBox 8"/>
          <p:cNvSpPr txBox="1"/>
          <p:nvPr/>
        </p:nvSpPr>
        <p:spPr>
          <a:xfrm>
            <a:off x="5414482" y="812189"/>
            <a:ext cx="7459036" cy="723900"/>
          </a:xfrm>
          <a:prstGeom prst="rect">
            <a:avLst/>
          </a:prstGeom>
        </p:spPr>
        <p:txBody>
          <a:bodyPr lIns="0" tIns="0" rIns="0" bIns="0" rtlCol="0" anchor="t">
            <a:spAutoFit/>
          </a:bodyPr>
          <a:lstStyle/>
          <a:p>
            <a:pPr algn="ctr">
              <a:lnSpc>
                <a:spcPts val="5759"/>
              </a:lnSpc>
            </a:pPr>
            <a:r>
              <a:rPr lang="en-US" sz="4800">
                <a:solidFill>
                  <a:srgbClr val="000000"/>
                </a:solidFill>
                <a:latin typeface="Hit and Run"/>
              </a:rPr>
              <a:t>Your survival brain</a:t>
            </a:r>
          </a:p>
        </p:txBody>
      </p:sp>
      <p:sp>
        <p:nvSpPr>
          <p:cNvPr id="9" name="Freeform 9"/>
          <p:cNvSpPr/>
          <p:nvPr/>
        </p:nvSpPr>
        <p:spPr>
          <a:xfrm>
            <a:off x="13063383" y="268312"/>
            <a:ext cx="2374619" cy="2220269"/>
          </a:xfrm>
          <a:custGeom>
            <a:avLst/>
            <a:gdLst/>
            <a:ahLst/>
            <a:cxnLst/>
            <a:rect l="l" t="t" r="r" b="b"/>
            <a:pathLst>
              <a:path w="2374619" h="2220269">
                <a:moveTo>
                  <a:pt x="0" y="0"/>
                </a:moveTo>
                <a:lnTo>
                  <a:pt x="2374619" y="0"/>
                </a:lnTo>
                <a:lnTo>
                  <a:pt x="2374619" y="2220269"/>
                </a:lnTo>
                <a:lnTo>
                  <a:pt x="0" y="2220269"/>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flipH="1" flipV="1">
            <a:off x="11493440" y="3466664"/>
            <a:ext cx="4412182" cy="3033375"/>
          </a:xfrm>
          <a:custGeom>
            <a:avLst/>
            <a:gdLst/>
            <a:ahLst/>
            <a:cxnLst/>
            <a:rect l="l" t="t" r="r" b="b"/>
            <a:pathLst>
              <a:path w="4412182" h="3033375">
                <a:moveTo>
                  <a:pt x="4412182" y="3033375"/>
                </a:moveTo>
                <a:lnTo>
                  <a:pt x="0" y="3033375"/>
                </a:lnTo>
                <a:lnTo>
                  <a:pt x="0" y="0"/>
                </a:lnTo>
                <a:lnTo>
                  <a:pt x="4412182" y="0"/>
                </a:lnTo>
                <a:lnTo>
                  <a:pt x="4412182" y="3033375"/>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7" name="Freeform 7"/>
          <p:cNvSpPr/>
          <p:nvPr/>
        </p:nvSpPr>
        <p:spPr>
          <a:xfrm rot="9789392">
            <a:off x="10482396" y="6028866"/>
            <a:ext cx="1307520" cy="1450785"/>
          </a:xfrm>
          <a:custGeom>
            <a:avLst/>
            <a:gdLst/>
            <a:ahLst/>
            <a:cxnLst/>
            <a:rect l="l" t="t" r="r" b="b"/>
            <a:pathLst>
              <a:path w="1307520" h="1450785">
                <a:moveTo>
                  <a:pt x="0" y="0"/>
                </a:moveTo>
                <a:lnTo>
                  <a:pt x="1307520" y="0"/>
                </a:lnTo>
                <a:lnTo>
                  <a:pt x="1307520" y="1450785"/>
                </a:lnTo>
                <a:lnTo>
                  <a:pt x="0" y="1450785"/>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8" name="TextBox 8"/>
          <p:cNvSpPr txBox="1"/>
          <p:nvPr/>
        </p:nvSpPr>
        <p:spPr>
          <a:xfrm>
            <a:off x="2060786" y="3120047"/>
            <a:ext cx="7866732" cy="4962897"/>
          </a:xfrm>
          <a:prstGeom prst="rect">
            <a:avLst/>
          </a:prstGeom>
        </p:spPr>
        <p:txBody>
          <a:bodyPr lIns="0" tIns="0" rIns="0" bIns="0" rtlCol="0" anchor="t">
            <a:spAutoFit/>
          </a:bodyPr>
          <a:lstStyle/>
          <a:p>
            <a:pPr marL="777240" lvl="1" indent="-388620">
              <a:lnSpc>
                <a:spcPts val="4320"/>
              </a:lnSpc>
              <a:buFont typeface="Arial"/>
              <a:buChar char="•"/>
            </a:pPr>
            <a:r>
              <a:rPr lang="en-US" sz="3600" dirty="0">
                <a:solidFill>
                  <a:srgbClr val="000000"/>
                </a:solidFill>
                <a:latin typeface="Aileron"/>
              </a:rPr>
              <a:t>The survival brain can sometimes struggle between observed threats and actual dangers and can often trigger “false alarms”</a:t>
            </a:r>
          </a:p>
          <a:p>
            <a:pPr>
              <a:lnSpc>
                <a:spcPts val="4320"/>
              </a:lnSpc>
            </a:pPr>
            <a:endParaRPr lang="en-US" sz="3600">
              <a:solidFill>
                <a:srgbClr val="000000"/>
              </a:solidFill>
              <a:latin typeface="Aileron"/>
            </a:endParaRPr>
          </a:p>
          <a:p>
            <a:pPr marL="777240" lvl="1" indent="-388620">
              <a:lnSpc>
                <a:spcPts val="4320"/>
              </a:lnSpc>
              <a:buFont typeface="Arial"/>
              <a:buChar char="•"/>
            </a:pPr>
            <a:r>
              <a:rPr lang="en-US" sz="3600" dirty="0">
                <a:solidFill>
                  <a:srgbClr val="000000"/>
                </a:solidFill>
                <a:latin typeface="Aileron"/>
              </a:rPr>
              <a:t>It's like a smoke alarm that is overly sensitive and goes off all the time, even when there isn't a real fire.</a:t>
            </a:r>
          </a:p>
          <a:p>
            <a:pPr>
              <a:lnSpc>
                <a:spcPts val="4320"/>
              </a:lnSpc>
            </a:pPr>
            <a:endParaRPr lang="en-US" sz="3600">
              <a:solidFill>
                <a:srgbClr val="000000"/>
              </a:solidFill>
              <a:latin typeface="Aileron"/>
            </a:endParaRPr>
          </a:p>
        </p:txBody>
      </p:sp>
      <p:sp>
        <p:nvSpPr>
          <p:cNvPr id="9" name="TextBox 9"/>
          <p:cNvSpPr txBox="1"/>
          <p:nvPr/>
        </p:nvSpPr>
        <p:spPr>
          <a:xfrm>
            <a:off x="5414482" y="812189"/>
            <a:ext cx="7459036" cy="723900"/>
          </a:xfrm>
          <a:prstGeom prst="rect">
            <a:avLst/>
          </a:prstGeom>
        </p:spPr>
        <p:txBody>
          <a:bodyPr lIns="0" tIns="0" rIns="0" bIns="0" rtlCol="0" anchor="t">
            <a:spAutoFit/>
          </a:bodyPr>
          <a:lstStyle/>
          <a:p>
            <a:pPr algn="ctr">
              <a:lnSpc>
                <a:spcPts val="5759"/>
              </a:lnSpc>
            </a:pPr>
            <a:r>
              <a:rPr lang="en-US" sz="4800">
                <a:solidFill>
                  <a:srgbClr val="000000"/>
                </a:solidFill>
                <a:latin typeface="Hit and Run"/>
              </a:rPr>
              <a:t>Your survival brain</a:t>
            </a:r>
          </a:p>
        </p:txBody>
      </p:sp>
      <p:sp>
        <p:nvSpPr>
          <p:cNvPr id="10" name="Freeform 10"/>
          <p:cNvSpPr/>
          <p:nvPr/>
        </p:nvSpPr>
        <p:spPr>
          <a:xfrm rot="4196015">
            <a:off x="15699871" y="6049608"/>
            <a:ext cx="1307520" cy="1450785"/>
          </a:xfrm>
          <a:custGeom>
            <a:avLst/>
            <a:gdLst/>
            <a:ahLst/>
            <a:cxnLst/>
            <a:rect l="l" t="t" r="r" b="b"/>
            <a:pathLst>
              <a:path w="1307520" h="1450785">
                <a:moveTo>
                  <a:pt x="0" y="0"/>
                </a:moveTo>
                <a:lnTo>
                  <a:pt x="1307520" y="0"/>
                </a:lnTo>
                <a:lnTo>
                  <a:pt x="1307520" y="1450785"/>
                </a:lnTo>
                <a:lnTo>
                  <a:pt x="0" y="1450785"/>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1" name="Freeform 11"/>
          <p:cNvSpPr/>
          <p:nvPr/>
        </p:nvSpPr>
        <p:spPr>
          <a:xfrm>
            <a:off x="13063383" y="268312"/>
            <a:ext cx="2374619" cy="2220269"/>
          </a:xfrm>
          <a:custGeom>
            <a:avLst/>
            <a:gdLst/>
            <a:ahLst/>
            <a:cxnLst/>
            <a:rect l="l" t="t" r="r" b="b"/>
            <a:pathLst>
              <a:path w="2374619" h="2220269">
                <a:moveTo>
                  <a:pt x="0" y="0"/>
                </a:moveTo>
                <a:lnTo>
                  <a:pt x="2374619" y="0"/>
                </a:lnTo>
                <a:lnTo>
                  <a:pt x="2374619" y="2220269"/>
                </a:lnTo>
                <a:lnTo>
                  <a:pt x="0" y="2220269"/>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13954000" y="349529"/>
            <a:ext cx="4162255" cy="5624669"/>
          </a:xfrm>
          <a:custGeom>
            <a:avLst/>
            <a:gdLst/>
            <a:ahLst/>
            <a:cxnLst/>
            <a:rect l="l" t="t" r="r" b="b"/>
            <a:pathLst>
              <a:path w="4162255" h="5624669">
                <a:moveTo>
                  <a:pt x="0" y="0"/>
                </a:moveTo>
                <a:lnTo>
                  <a:pt x="4162255" y="0"/>
                </a:lnTo>
                <a:lnTo>
                  <a:pt x="4162255" y="5624669"/>
                </a:lnTo>
                <a:lnTo>
                  <a:pt x="0" y="5624669"/>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7" name="TextBox 7"/>
          <p:cNvSpPr txBox="1"/>
          <p:nvPr/>
        </p:nvSpPr>
        <p:spPr>
          <a:xfrm>
            <a:off x="1474274" y="2333899"/>
            <a:ext cx="8577899" cy="7067550"/>
          </a:xfrm>
          <a:prstGeom prst="rect">
            <a:avLst/>
          </a:prstGeom>
        </p:spPr>
        <p:txBody>
          <a:bodyPr lIns="0" tIns="0" rIns="0" bIns="0" rtlCol="0" anchor="t">
            <a:spAutoFit/>
          </a:bodyPr>
          <a:lstStyle/>
          <a:p>
            <a:pPr marL="777240" lvl="1" indent="-388620">
              <a:lnSpc>
                <a:spcPts val="4320"/>
              </a:lnSpc>
              <a:buFont typeface="Arial"/>
              <a:buChar char="•"/>
            </a:pPr>
            <a:r>
              <a:rPr lang="en-US" sz="3600">
                <a:solidFill>
                  <a:srgbClr val="000000"/>
                </a:solidFill>
                <a:latin typeface="Aileron"/>
              </a:rPr>
              <a:t>Your Thinking Brain is called the prefrontal cortex and lies at the very front of the brain.</a:t>
            </a:r>
          </a:p>
          <a:p>
            <a:pPr>
              <a:lnSpc>
                <a:spcPts val="4320"/>
              </a:lnSpc>
            </a:pPr>
            <a:endParaRPr lang="en-US" sz="3600">
              <a:solidFill>
                <a:srgbClr val="000000"/>
              </a:solidFill>
              <a:latin typeface="Aileron"/>
            </a:endParaRPr>
          </a:p>
          <a:p>
            <a:pPr marL="777240" lvl="1" indent="-388620">
              <a:lnSpc>
                <a:spcPts val="4320"/>
              </a:lnSpc>
              <a:buFont typeface="Arial"/>
              <a:buChar char="•"/>
            </a:pPr>
            <a:r>
              <a:rPr lang="en-US" sz="3600">
                <a:solidFill>
                  <a:srgbClr val="000000"/>
                </a:solidFill>
                <a:latin typeface="Aileron"/>
              </a:rPr>
              <a:t>Your ‘thinking brain’ is like the wise owl of your brain. </a:t>
            </a:r>
          </a:p>
          <a:p>
            <a:pPr>
              <a:lnSpc>
                <a:spcPts val="4320"/>
              </a:lnSpc>
            </a:pPr>
            <a:endParaRPr lang="en-US" sz="3600">
              <a:solidFill>
                <a:srgbClr val="000000"/>
              </a:solidFill>
              <a:latin typeface="Aileron"/>
            </a:endParaRPr>
          </a:p>
          <a:p>
            <a:pPr marL="777240" lvl="1" indent="-388620">
              <a:lnSpc>
                <a:spcPts val="4320"/>
              </a:lnSpc>
              <a:buFont typeface="Arial"/>
              <a:buChar char="•"/>
            </a:pPr>
            <a:r>
              <a:rPr lang="en-US" sz="3600">
                <a:solidFill>
                  <a:srgbClr val="000000"/>
                </a:solidFill>
                <a:latin typeface="Aileron"/>
              </a:rPr>
              <a:t>This part of your brain helps us make good, well balanced choices. When the survival brain is active, your thinking brain cannot help you.</a:t>
            </a:r>
          </a:p>
          <a:p>
            <a:pPr>
              <a:lnSpc>
                <a:spcPts val="4320"/>
              </a:lnSpc>
            </a:pPr>
            <a:endParaRPr lang="en-US" sz="3600">
              <a:solidFill>
                <a:srgbClr val="000000"/>
              </a:solidFill>
              <a:latin typeface="Aileron"/>
            </a:endParaRPr>
          </a:p>
          <a:p>
            <a:pPr>
              <a:lnSpc>
                <a:spcPts val="4320"/>
              </a:lnSpc>
            </a:pPr>
            <a:endParaRPr lang="en-US" sz="3600">
              <a:solidFill>
                <a:srgbClr val="000000"/>
              </a:solidFill>
              <a:latin typeface="Aileron"/>
            </a:endParaRPr>
          </a:p>
        </p:txBody>
      </p:sp>
      <p:sp>
        <p:nvSpPr>
          <p:cNvPr id="8" name="Freeform 8"/>
          <p:cNvSpPr/>
          <p:nvPr/>
        </p:nvSpPr>
        <p:spPr>
          <a:xfrm flipH="1">
            <a:off x="10890389" y="5143500"/>
            <a:ext cx="3420428" cy="4114800"/>
          </a:xfrm>
          <a:custGeom>
            <a:avLst/>
            <a:gdLst/>
            <a:ahLst/>
            <a:cxnLst/>
            <a:rect l="l" t="t" r="r" b="b"/>
            <a:pathLst>
              <a:path w="3420428" h="4114800">
                <a:moveTo>
                  <a:pt x="3420427" y="0"/>
                </a:moveTo>
                <a:lnTo>
                  <a:pt x="0" y="0"/>
                </a:lnTo>
                <a:lnTo>
                  <a:pt x="0" y="4114800"/>
                </a:lnTo>
                <a:lnTo>
                  <a:pt x="3420427" y="4114800"/>
                </a:lnTo>
                <a:lnTo>
                  <a:pt x="3420427"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9" name="TextBox 9"/>
          <p:cNvSpPr txBox="1"/>
          <p:nvPr/>
        </p:nvSpPr>
        <p:spPr>
          <a:xfrm>
            <a:off x="5414482" y="812189"/>
            <a:ext cx="7459036" cy="723900"/>
          </a:xfrm>
          <a:prstGeom prst="rect">
            <a:avLst/>
          </a:prstGeom>
        </p:spPr>
        <p:txBody>
          <a:bodyPr lIns="0" tIns="0" rIns="0" bIns="0" rtlCol="0" anchor="t">
            <a:spAutoFit/>
          </a:bodyPr>
          <a:lstStyle/>
          <a:p>
            <a:pPr algn="ctr">
              <a:lnSpc>
                <a:spcPts val="5759"/>
              </a:lnSpc>
            </a:pPr>
            <a:r>
              <a:rPr lang="en-US" sz="4800">
                <a:solidFill>
                  <a:srgbClr val="000000"/>
                </a:solidFill>
                <a:latin typeface="Hit and Run"/>
              </a:rPr>
              <a:t>Your Thinking brain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3725915" y="3754850"/>
            <a:ext cx="3469806" cy="5364450"/>
          </a:xfrm>
          <a:custGeom>
            <a:avLst/>
            <a:gdLst/>
            <a:ahLst/>
            <a:cxnLst/>
            <a:rect l="l" t="t" r="r" b="b"/>
            <a:pathLst>
              <a:path w="3469806" h="5364450">
                <a:moveTo>
                  <a:pt x="0" y="0"/>
                </a:moveTo>
                <a:lnTo>
                  <a:pt x="3469806" y="0"/>
                </a:lnTo>
                <a:lnTo>
                  <a:pt x="3469806" y="5364450"/>
                </a:lnTo>
                <a:lnTo>
                  <a:pt x="0" y="5364450"/>
                </a:lnTo>
                <a:lnTo>
                  <a:pt x="0" y="0"/>
                </a:lnTo>
                <a:close/>
              </a:path>
            </a:pathLst>
          </a:custGeom>
          <a:blipFill>
            <a:blip r:embed="rId7"/>
            <a:stretch>
              <a:fillRect r="-282157" b="-83748"/>
            </a:stretch>
          </a:blipFill>
        </p:spPr>
        <p:txBody>
          <a:bodyPr/>
          <a:lstStyle/>
          <a:p>
            <a:endParaRPr lang="en-GB"/>
          </a:p>
        </p:txBody>
      </p:sp>
      <p:sp>
        <p:nvSpPr>
          <p:cNvPr id="7" name="Freeform 7"/>
          <p:cNvSpPr/>
          <p:nvPr/>
        </p:nvSpPr>
        <p:spPr>
          <a:xfrm>
            <a:off x="10796358" y="3176102"/>
            <a:ext cx="3856528" cy="6521946"/>
          </a:xfrm>
          <a:custGeom>
            <a:avLst/>
            <a:gdLst/>
            <a:ahLst/>
            <a:cxnLst/>
            <a:rect l="l" t="t" r="r" b="b"/>
            <a:pathLst>
              <a:path w="3856528" h="6521946">
                <a:moveTo>
                  <a:pt x="0" y="0"/>
                </a:moveTo>
                <a:lnTo>
                  <a:pt x="3856528" y="0"/>
                </a:lnTo>
                <a:lnTo>
                  <a:pt x="3856528" y="6521946"/>
                </a:lnTo>
                <a:lnTo>
                  <a:pt x="0" y="6521946"/>
                </a:lnTo>
                <a:lnTo>
                  <a:pt x="0" y="0"/>
                </a:lnTo>
                <a:close/>
              </a:path>
            </a:pathLst>
          </a:custGeom>
          <a:blipFill>
            <a:blip r:embed="rId7"/>
            <a:stretch>
              <a:fillRect l="-115887" t="-49009" r="-163431" b="-17724"/>
            </a:stretch>
          </a:blipFill>
        </p:spPr>
        <p:txBody>
          <a:bodyPr/>
          <a:lstStyle/>
          <a:p>
            <a:endParaRPr lang="en-GB"/>
          </a:p>
        </p:txBody>
      </p:sp>
      <p:sp>
        <p:nvSpPr>
          <p:cNvPr id="8" name="Freeform 8"/>
          <p:cNvSpPr/>
          <p:nvPr/>
        </p:nvSpPr>
        <p:spPr>
          <a:xfrm>
            <a:off x="14751522" y="3275334"/>
            <a:ext cx="2507778" cy="2344773"/>
          </a:xfrm>
          <a:custGeom>
            <a:avLst/>
            <a:gdLst/>
            <a:ahLst/>
            <a:cxnLst/>
            <a:rect l="l" t="t" r="r" b="b"/>
            <a:pathLst>
              <a:path w="2507778" h="2344773">
                <a:moveTo>
                  <a:pt x="0" y="0"/>
                </a:moveTo>
                <a:lnTo>
                  <a:pt x="2507778" y="0"/>
                </a:lnTo>
                <a:lnTo>
                  <a:pt x="2507778" y="2344773"/>
                </a:lnTo>
                <a:lnTo>
                  <a:pt x="0" y="2344773"/>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p>
        </p:txBody>
      </p:sp>
      <p:sp>
        <p:nvSpPr>
          <p:cNvPr id="9" name="Freeform 9"/>
          <p:cNvSpPr/>
          <p:nvPr/>
        </p:nvSpPr>
        <p:spPr>
          <a:xfrm>
            <a:off x="1474274" y="3176102"/>
            <a:ext cx="2251640" cy="3042757"/>
          </a:xfrm>
          <a:custGeom>
            <a:avLst/>
            <a:gdLst/>
            <a:ahLst/>
            <a:cxnLst/>
            <a:rect l="l" t="t" r="r" b="b"/>
            <a:pathLst>
              <a:path w="2251640" h="3042757">
                <a:moveTo>
                  <a:pt x="0" y="0"/>
                </a:moveTo>
                <a:lnTo>
                  <a:pt x="2251641" y="0"/>
                </a:lnTo>
                <a:lnTo>
                  <a:pt x="2251641" y="3042757"/>
                </a:lnTo>
                <a:lnTo>
                  <a:pt x="0" y="3042757"/>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txBody>
          <a:bodyPr/>
          <a:lstStyle/>
          <a:p>
            <a:endParaRPr lang="en-GB"/>
          </a:p>
        </p:txBody>
      </p:sp>
      <p:sp>
        <p:nvSpPr>
          <p:cNvPr id="10" name="Freeform 10"/>
          <p:cNvSpPr/>
          <p:nvPr/>
        </p:nvSpPr>
        <p:spPr>
          <a:xfrm>
            <a:off x="7748229" y="5718253"/>
            <a:ext cx="2791542" cy="1437644"/>
          </a:xfrm>
          <a:custGeom>
            <a:avLst/>
            <a:gdLst/>
            <a:ahLst/>
            <a:cxnLst/>
            <a:rect l="l" t="t" r="r" b="b"/>
            <a:pathLst>
              <a:path w="2791542" h="1437644">
                <a:moveTo>
                  <a:pt x="0" y="0"/>
                </a:moveTo>
                <a:lnTo>
                  <a:pt x="2791542" y="0"/>
                </a:lnTo>
                <a:lnTo>
                  <a:pt x="2791542" y="1437644"/>
                </a:lnTo>
                <a:lnTo>
                  <a:pt x="0" y="1437644"/>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txBody>
          <a:bodyPr/>
          <a:lstStyle/>
          <a:p>
            <a:endParaRPr lang="en-GB"/>
          </a:p>
        </p:txBody>
      </p:sp>
      <p:sp>
        <p:nvSpPr>
          <p:cNvPr id="11" name="TextBox 11"/>
          <p:cNvSpPr txBox="1"/>
          <p:nvPr/>
        </p:nvSpPr>
        <p:spPr>
          <a:xfrm>
            <a:off x="5414482" y="812189"/>
            <a:ext cx="7459036" cy="723900"/>
          </a:xfrm>
          <a:prstGeom prst="rect">
            <a:avLst/>
          </a:prstGeom>
        </p:spPr>
        <p:txBody>
          <a:bodyPr lIns="0" tIns="0" rIns="0" bIns="0" rtlCol="0" anchor="t">
            <a:spAutoFit/>
          </a:bodyPr>
          <a:lstStyle/>
          <a:p>
            <a:pPr algn="ctr">
              <a:lnSpc>
                <a:spcPts val="5759"/>
              </a:lnSpc>
            </a:pPr>
            <a:r>
              <a:rPr lang="en-US" sz="4800">
                <a:solidFill>
                  <a:srgbClr val="000000"/>
                </a:solidFill>
                <a:latin typeface="Hit and Run"/>
              </a:rPr>
              <a:t>Hand brain model</a:t>
            </a:r>
          </a:p>
        </p:txBody>
      </p:sp>
      <p:sp>
        <p:nvSpPr>
          <p:cNvPr id="12" name="TextBox 12"/>
          <p:cNvSpPr txBox="1"/>
          <p:nvPr/>
        </p:nvSpPr>
        <p:spPr>
          <a:xfrm>
            <a:off x="6408696" y="7049445"/>
            <a:ext cx="5470608" cy="799399"/>
          </a:xfrm>
          <a:prstGeom prst="rect">
            <a:avLst/>
          </a:prstGeom>
        </p:spPr>
        <p:txBody>
          <a:bodyPr lIns="0" tIns="0" rIns="0" bIns="0" rtlCol="0" anchor="t">
            <a:spAutoFit/>
          </a:bodyPr>
          <a:lstStyle/>
          <a:p>
            <a:pPr algn="ctr">
              <a:lnSpc>
                <a:spcPts val="6017"/>
              </a:lnSpc>
              <a:spcBef>
                <a:spcPct val="0"/>
              </a:spcBef>
            </a:pPr>
            <a:r>
              <a:rPr lang="en-US" sz="4298">
                <a:solidFill>
                  <a:srgbClr val="000000"/>
                </a:solidFill>
                <a:latin typeface="BentonSans 2"/>
              </a:rPr>
              <a:t>Flip our lids!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a:off x="427492" y="3765054"/>
            <a:ext cx="3856528" cy="6521946"/>
          </a:xfrm>
          <a:custGeom>
            <a:avLst/>
            <a:gdLst/>
            <a:ahLst/>
            <a:cxnLst/>
            <a:rect l="l" t="t" r="r" b="b"/>
            <a:pathLst>
              <a:path w="3856528" h="6521946">
                <a:moveTo>
                  <a:pt x="0" y="0"/>
                </a:moveTo>
                <a:lnTo>
                  <a:pt x="3856528" y="0"/>
                </a:lnTo>
                <a:lnTo>
                  <a:pt x="3856528" y="6521946"/>
                </a:lnTo>
                <a:lnTo>
                  <a:pt x="0" y="6521946"/>
                </a:lnTo>
                <a:lnTo>
                  <a:pt x="0" y="0"/>
                </a:lnTo>
                <a:close/>
              </a:path>
            </a:pathLst>
          </a:custGeom>
          <a:blipFill>
            <a:blip r:embed="rId5"/>
            <a:stretch>
              <a:fillRect l="-115887" t="-49009" r="-163431" b="-17724"/>
            </a:stretch>
          </a:blipFill>
        </p:spPr>
        <p:txBody>
          <a:bodyPr/>
          <a:lstStyle/>
          <a:p>
            <a:endParaRPr lang="en-GB"/>
          </a:p>
        </p:txBody>
      </p:sp>
      <p:sp>
        <p:nvSpPr>
          <p:cNvPr id="5" name="Freeform 5"/>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6">
              <a:extLst>
                <a:ext uri="{96DAC541-7B7A-43D3-8B79-37D633B846F1}">
                  <asvg:svgBlip xmlns:asvg="http://schemas.microsoft.com/office/drawing/2016/SVG/main" xmlns="" r:embed="rId7"/>
                </a:ext>
              </a:extLst>
            </a:blip>
            <a:stretch>
              <a:fillRect/>
            </a:stretch>
          </a:blipFill>
        </p:spPr>
        <p:txBody>
          <a:bodyPr/>
          <a:lstStyle/>
          <a:p>
            <a:endParaRPr lang="en-GB"/>
          </a:p>
        </p:txBody>
      </p:sp>
      <p:sp>
        <p:nvSpPr>
          <p:cNvPr id="6" name="TextBox 6"/>
          <p:cNvSpPr txBox="1"/>
          <p:nvPr/>
        </p:nvSpPr>
        <p:spPr>
          <a:xfrm>
            <a:off x="5414482" y="1885950"/>
            <a:ext cx="11844818" cy="6515100"/>
          </a:xfrm>
          <a:prstGeom prst="rect">
            <a:avLst/>
          </a:prstGeom>
        </p:spPr>
        <p:txBody>
          <a:bodyPr lIns="0" tIns="0" rIns="0" bIns="0" rtlCol="0" anchor="t">
            <a:spAutoFit/>
          </a:bodyPr>
          <a:lstStyle/>
          <a:p>
            <a:pPr algn="ctr">
              <a:lnSpc>
                <a:spcPts val="5759"/>
              </a:lnSpc>
            </a:pPr>
            <a:r>
              <a:rPr lang="en-US" sz="4800">
                <a:solidFill>
                  <a:srgbClr val="000000"/>
                </a:solidFill>
                <a:latin typeface="Aileron"/>
              </a:rPr>
              <a:t>What things cause you to flip your lid?</a:t>
            </a:r>
          </a:p>
          <a:p>
            <a:pPr algn="ctr">
              <a:lnSpc>
                <a:spcPts val="5759"/>
              </a:lnSpc>
            </a:pPr>
            <a:endParaRPr lang="en-US" sz="4800">
              <a:solidFill>
                <a:srgbClr val="000000"/>
              </a:solidFill>
              <a:latin typeface="Aileron"/>
            </a:endParaRPr>
          </a:p>
          <a:p>
            <a:pPr algn="ctr">
              <a:lnSpc>
                <a:spcPts val="5759"/>
              </a:lnSpc>
            </a:pPr>
            <a:r>
              <a:rPr lang="en-US" sz="4800">
                <a:solidFill>
                  <a:srgbClr val="000000"/>
                </a:solidFill>
                <a:latin typeface="Aileron"/>
              </a:rPr>
              <a:t> Remember, this doesn’t just mean feeling angry, it can be any emotion that makes you feel too overwhelmed.</a:t>
            </a:r>
          </a:p>
          <a:p>
            <a:pPr algn="ctr">
              <a:lnSpc>
                <a:spcPts val="5759"/>
              </a:lnSpc>
            </a:pPr>
            <a:endParaRPr lang="en-US" sz="4800">
              <a:solidFill>
                <a:srgbClr val="000000"/>
              </a:solidFill>
              <a:latin typeface="Aileron"/>
            </a:endParaRPr>
          </a:p>
          <a:p>
            <a:pPr algn="ctr">
              <a:lnSpc>
                <a:spcPts val="5759"/>
              </a:lnSpc>
            </a:pPr>
            <a:r>
              <a:rPr lang="en-US" sz="4800">
                <a:solidFill>
                  <a:srgbClr val="000000"/>
                </a:solidFill>
                <a:latin typeface="Aileron"/>
              </a:rPr>
              <a:t>These can be things people say or do, sensory/things in your environment, things your brain bully might tell you!</a:t>
            </a:r>
          </a:p>
        </p:txBody>
      </p:sp>
      <p:sp>
        <p:nvSpPr>
          <p:cNvPr id="7" name="Freeform 7"/>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6">
              <a:extLst>
                <a:ext uri="{96DAC541-7B7A-43D3-8B79-37D633B846F1}">
                  <asvg:svgBlip xmlns:asvg="http://schemas.microsoft.com/office/drawing/2016/SVG/main" xmlns="" r:embed="rId7"/>
                </a:ext>
              </a:extLst>
            </a:blip>
            <a:stretch>
              <a:fillRect/>
            </a:stretch>
          </a:blipFill>
        </p:spPr>
        <p:txBody>
          <a:bodyPr/>
          <a:lstStyle/>
          <a:p>
            <a:endParaRPr lang="en-GB"/>
          </a:p>
        </p:txBody>
      </p:sp>
      <p:sp>
        <p:nvSpPr>
          <p:cNvPr id="8" name="Freeform 8"/>
          <p:cNvSpPr/>
          <p:nvPr/>
        </p:nvSpPr>
        <p:spPr>
          <a:xfrm>
            <a:off x="1474274" y="1576154"/>
            <a:ext cx="2341069" cy="2188899"/>
          </a:xfrm>
          <a:custGeom>
            <a:avLst/>
            <a:gdLst/>
            <a:ahLst/>
            <a:cxnLst/>
            <a:rect l="l" t="t" r="r" b="b"/>
            <a:pathLst>
              <a:path w="2341069" h="2188899">
                <a:moveTo>
                  <a:pt x="0" y="0"/>
                </a:moveTo>
                <a:lnTo>
                  <a:pt x="2341069" y="0"/>
                </a:lnTo>
                <a:lnTo>
                  <a:pt x="2341069" y="2188900"/>
                </a:lnTo>
                <a:lnTo>
                  <a:pt x="0" y="218890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rot="-10800000">
            <a:off x="5206858" y="598625"/>
            <a:ext cx="7874284" cy="2283542"/>
          </a:xfrm>
          <a:custGeom>
            <a:avLst/>
            <a:gdLst/>
            <a:ahLst/>
            <a:cxnLst/>
            <a:rect l="l" t="t" r="r" b="b"/>
            <a:pathLst>
              <a:path w="7874284" h="2283542">
                <a:moveTo>
                  <a:pt x="0" y="0"/>
                </a:moveTo>
                <a:lnTo>
                  <a:pt x="7874284" y="0"/>
                </a:lnTo>
                <a:lnTo>
                  <a:pt x="7874284" y="2283543"/>
                </a:lnTo>
                <a:lnTo>
                  <a:pt x="0" y="2283543"/>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7" name="Freeform 7"/>
          <p:cNvSpPr/>
          <p:nvPr/>
        </p:nvSpPr>
        <p:spPr>
          <a:xfrm>
            <a:off x="10358168" y="5472707"/>
            <a:ext cx="6901132" cy="4114800"/>
          </a:xfrm>
          <a:custGeom>
            <a:avLst/>
            <a:gdLst/>
            <a:ahLst/>
            <a:cxnLst/>
            <a:rect l="l" t="t" r="r" b="b"/>
            <a:pathLst>
              <a:path w="6901132" h="4114800">
                <a:moveTo>
                  <a:pt x="0" y="0"/>
                </a:moveTo>
                <a:lnTo>
                  <a:pt x="6901132" y="0"/>
                </a:lnTo>
                <a:lnTo>
                  <a:pt x="6901132" y="4114800"/>
                </a:lnTo>
                <a:lnTo>
                  <a:pt x="0" y="4114800"/>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8" name="TextBox 8"/>
          <p:cNvSpPr txBox="1"/>
          <p:nvPr/>
        </p:nvSpPr>
        <p:spPr>
          <a:xfrm>
            <a:off x="4449185" y="1016496"/>
            <a:ext cx="9389630" cy="1447800"/>
          </a:xfrm>
          <a:prstGeom prst="rect">
            <a:avLst/>
          </a:prstGeom>
        </p:spPr>
        <p:txBody>
          <a:bodyPr lIns="0" tIns="0" rIns="0" bIns="0" rtlCol="0" anchor="t">
            <a:spAutoFit/>
          </a:bodyPr>
          <a:lstStyle/>
          <a:p>
            <a:pPr algn="ctr">
              <a:lnSpc>
                <a:spcPts val="5759"/>
              </a:lnSpc>
            </a:pPr>
            <a:r>
              <a:rPr lang="en-US" sz="4800">
                <a:solidFill>
                  <a:srgbClr val="000000"/>
                </a:solidFill>
                <a:latin typeface="Aileron"/>
              </a:rPr>
              <a:t>Why is it unhelpful to </a:t>
            </a:r>
          </a:p>
          <a:p>
            <a:pPr algn="ctr">
              <a:lnSpc>
                <a:spcPts val="5759"/>
              </a:lnSpc>
            </a:pPr>
            <a:r>
              <a:rPr lang="en-US" sz="4800">
                <a:solidFill>
                  <a:srgbClr val="000000"/>
                </a:solidFill>
                <a:latin typeface="Aileron"/>
              </a:rPr>
              <a:t>flip our lids?</a:t>
            </a:r>
          </a:p>
        </p:txBody>
      </p:sp>
      <p:sp>
        <p:nvSpPr>
          <p:cNvPr id="9" name="TextBox 9"/>
          <p:cNvSpPr txBox="1"/>
          <p:nvPr/>
        </p:nvSpPr>
        <p:spPr>
          <a:xfrm>
            <a:off x="2948549" y="4103146"/>
            <a:ext cx="8577899" cy="3267075"/>
          </a:xfrm>
          <a:prstGeom prst="rect">
            <a:avLst/>
          </a:prstGeom>
        </p:spPr>
        <p:txBody>
          <a:bodyPr lIns="0" tIns="0" rIns="0" bIns="0" rtlCol="0" anchor="t">
            <a:spAutoFit/>
          </a:bodyPr>
          <a:lstStyle/>
          <a:p>
            <a:pPr marL="777240" lvl="1" indent="-388620">
              <a:lnSpc>
                <a:spcPts val="4320"/>
              </a:lnSpc>
              <a:buFont typeface="Arial"/>
              <a:buChar char="•"/>
            </a:pPr>
            <a:r>
              <a:rPr lang="en-US" sz="3600">
                <a:solidFill>
                  <a:srgbClr val="000000"/>
                </a:solidFill>
                <a:latin typeface="Aileron"/>
              </a:rPr>
              <a:t> What might happen?​</a:t>
            </a:r>
          </a:p>
          <a:p>
            <a:pPr>
              <a:lnSpc>
                <a:spcPts val="4320"/>
              </a:lnSpc>
            </a:pPr>
            <a:endParaRPr lang="en-US" sz="3600">
              <a:solidFill>
                <a:srgbClr val="000000"/>
              </a:solidFill>
              <a:latin typeface="Aileron"/>
            </a:endParaRPr>
          </a:p>
          <a:p>
            <a:pPr marL="777240" lvl="1" indent="-388620">
              <a:lnSpc>
                <a:spcPts val="4320"/>
              </a:lnSpc>
              <a:buFont typeface="Arial"/>
              <a:buChar char="•"/>
            </a:pPr>
            <a:r>
              <a:rPr lang="en-US" sz="3600">
                <a:solidFill>
                  <a:srgbClr val="000000"/>
                </a:solidFill>
                <a:latin typeface="Aileron"/>
              </a:rPr>
              <a:t> How might we feel?​</a:t>
            </a:r>
          </a:p>
          <a:p>
            <a:pPr>
              <a:lnSpc>
                <a:spcPts val="4320"/>
              </a:lnSpc>
            </a:pPr>
            <a:endParaRPr lang="en-US" sz="3600">
              <a:solidFill>
                <a:srgbClr val="000000"/>
              </a:solidFill>
              <a:latin typeface="Aileron"/>
            </a:endParaRPr>
          </a:p>
          <a:p>
            <a:pPr marL="777240" lvl="1" indent="-388620">
              <a:lnSpc>
                <a:spcPts val="4320"/>
              </a:lnSpc>
              <a:buFont typeface="Arial"/>
              <a:buChar char="•"/>
            </a:pPr>
            <a:r>
              <a:rPr lang="en-US" sz="3600">
                <a:solidFill>
                  <a:srgbClr val="000000"/>
                </a:solidFill>
                <a:latin typeface="Aileron"/>
              </a:rPr>
              <a:t> How might other people feel?</a:t>
            </a:r>
          </a:p>
          <a:p>
            <a:pPr>
              <a:lnSpc>
                <a:spcPts val="4320"/>
              </a:lnSpc>
            </a:pPr>
            <a:endParaRPr lang="en-US" sz="3600">
              <a:solidFill>
                <a:srgbClr val="000000"/>
              </a:solidFill>
              <a:latin typeface="Aileron"/>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a:off x="14076169" y="5802552"/>
            <a:ext cx="3861221" cy="4174293"/>
          </a:xfrm>
          <a:custGeom>
            <a:avLst/>
            <a:gdLst/>
            <a:ahLst/>
            <a:cxnLst/>
            <a:rect l="l" t="t" r="r" b="b"/>
            <a:pathLst>
              <a:path w="3861221" h="4174293">
                <a:moveTo>
                  <a:pt x="0" y="0"/>
                </a:moveTo>
                <a:lnTo>
                  <a:pt x="3861220" y="0"/>
                </a:lnTo>
                <a:lnTo>
                  <a:pt x="3861220" y="4174293"/>
                </a:lnTo>
                <a:lnTo>
                  <a:pt x="0" y="4174293"/>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6" name="Freeform 6"/>
          <p:cNvSpPr/>
          <p:nvPr/>
        </p:nvSpPr>
        <p:spPr>
          <a:xfrm rot="-10800000">
            <a:off x="1229936" y="1553129"/>
            <a:ext cx="5321852" cy="1543337"/>
          </a:xfrm>
          <a:custGeom>
            <a:avLst/>
            <a:gdLst/>
            <a:ahLst/>
            <a:cxnLst/>
            <a:rect l="l" t="t" r="r" b="b"/>
            <a:pathLst>
              <a:path w="5321852" h="1543337">
                <a:moveTo>
                  <a:pt x="0" y="0"/>
                </a:moveTo>
                <a:lnTo>
                  <a:pt x="5321852" y="0"/>
                </a:lnTo>
                <a:lnTo>
                  <a:pt x="5321852" y="1543337"/>
                </a:lnTo>
                <a:lnTo>
                  <a:pt x="0" y="1543337"/>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7" name="TextBox 7"/>
          <p:cNvSpPr txBox="1"/>
          <p:nvPr/>
        </p:nvSpPr>
        <p:spPr>
          <a:xfrm>
            <a:off x="-138779" y="1665334"/>
            <a:ext cx="11263979" cy="1335174"/>
          </a:xfrm>
          <a:prstGeom prst="rect">
            <a:avLst/>
          </a:prstGeom>
        </p:spPr>
        <p:txBody>
          <a:bodyPr wrap="square" lIns="0" tIns="0" rIns="0" bIns="0" rtlCol="0" anchor="t">
            <a:spAutoFit/>
          </a:bodyPr>
          <a:lstStyle/>
          <a:p>
            <a:pPr algn="ctr">
              <a:lnSpc>
                <a:spcPts val="10447"/>
              </a:lnSpc>
              <a:spcBef>
                <a:spcPct val="0"/>
              </a:spcBef>
            </a:pPr>
            <a:r>
              <a:rPr lang="en-US" sz="8706" dirty="0">
                <a:solidFill>
                  <a:srgbClr val="000000"/>
                </a:solidFill>
                <a:latin typeface="Architects Daughter"/>
              </a:rPr>
              <a:t>Session 3 Aims</a:t>
            </a:r>
          </a:p>
        </p:txBody>
      </p:sp>
      <p:sp>
        <p:nvSpPr>
          <p:cNvPr id="8" name="Freeform 8"/>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9" name="TextBox 9"/>
          <p:cNvSpPr txBox="1"/>
          <p:nvPr/>
        </p:nvSpPr>
        <p:spPr>
          <a:xfrm>
            <a:off x="3365332" y="3086941"/>
            <a:ext cx="10892763" cy="6035582"/>
          </a:xfrm>
          <a:prstGeom prst="rect">
            <a:avLst/>
          </a:prstGeom>
        </p:spPr>
        <p:txBody>
          <a:bodyPr lIns="0" tIns="0" rIns="0" bIns="0" rtlCol="0" anchor="t">
            <a:spAutoFit/>
          </a:bodyPr>
          <a:lstStyle/>
          <a:p>
            <a:pPr>
              <a:lnSpc>
                <a:spcPts val="5327"/>
              </a:lnSpc>
            </a:pPr>
            <a:endParaRPr/>
          </a:p>
          <a:p>
            <a:pPr marL="958531" lvl="1" indent="-479265">
              <a:lnSpc>
                <a:spcPts val="5327"/>
              </a:lnSpc>
              <a:buFont typeface="Arial"/>
              <a:buChar char="•"/>
            </a:pPr>
            <a:r>
              <a:rPr lang="en-US" sz="4439">
                <a:solidFill>
                  <a:srgbClr val="000000"/>
                </a:solidFill>
                <a:latin typeface="Architects Daughter"/>
              </a:rPr>
              <a:t>To spot our emotions by using body clues</a:t>
            </a:r>
          </a:p>
          <a:p>
            <a:pPr>
              <a:lnSpc>
                <a:spcPts val="5327"/>
              </a:lnSpc>
            </a:pPr>
            <a:endParaRPr lang="en-US" sz="4439">
              <a:solidFill>
                <a:srgbClr val="000000"/>
              </a:solidFill>
              <a:latin typeface="Architects Daughter"/>
            </a:endParaRPr>
          </a:p>
          <a:p>
            <a:pPr marL="958531" lvl="1" indent="-479265">
              <a:lnSpc>
                <a:spcPts val="5327"/>
              </a:lnSpc>
              <a:buFont typeface="Arial"/>
              <a:buChar char="•"/>
            </a:pPr>
            <a:r>
              <a:rPr lang="en-US" sz="4439">
                <a:solidFill>
                  <a:srgbClr val="000000"/>
                </a:solidFill>
                <a:latin typeface="Architects Daughter"/>
              </a:rPr>
              <a:t>To understand the link between our energy levels and our emotions (zones of regulation)</a:t>
            </a:r>
          </a:p>
          <a:p>
            <a:pPr>
              <a:lnSpc>
                <a:spcPts val="5327"/>
              </a:lnSpc>
            </a:pPr>
            <a:endParaRPr lang="en-US" sz="4439">
              <a:solidFill>
                <a:srgbClr val="000000"/>
              </a:solidFill>
              <a:latin typeface="Architects Daughter"/>
            </a:endParaRPr>
          </a:p>
          <a:p>
            <a:pPr>
              <a:lnSpc>
                <a:spcPts val="5327"/>
              </a:lnSpc>
            </a:pPr>
            <a:endParaRPr lang="en-US" sz="4439">
              <a:solidFill>
                <a:srgbClr val="000000"/>
              </a:solidFill>
              <a:latin typeface="Architects Daughte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rot="-10800000">
            <a:off x="4365503" y="588399"/>
            <a:ext cx="9556994" cy="2771528"/>
          </a:xfrm>
          <a:custGeom>
            <a:avLst/>
            <a:gdLst/>
            <a:ahLst/>
            <a:cxnLst/>
            <a:rect l="l" t="t" r="r" b="b"/>
            <a:pathLst>
              <a:path w="9556994" h="2771528">
                <a:moveTo>
                  <a:pt x="0" y="0"/>
                </a:moveTo>
                <a:lnTo>
                  <a:pt x="9556994" y="0"/>
                </a:lnTo>
                <a:lnTo>
                  <a:pt x="9556994" y="2771529"/>
                </a:lnTo>
                <a:lnTo>
                  <a:pt x="0" y="2771529"/>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7" name="TextBox 7"/>
          <p:cNvSpPr txBox="1"/>
          <p:nvPr/>
        </p:nvSpPr>
        <p:spPr>
          <a:xfrm>
            <a:off x="4511105" y="1016949"/>
            <a:ext cx="9265791" cy="1904905"/>
          </a:xfrm>
          <a:prstGeom prst="rect">
            <a:avLst/>
          </a:prstGeom>
        </p:spPr>
        <p:txBody>
          <a:bodyPr lIns="0" tIns="0" rIns="0" bIns="0" rtlCol="0" anchor="t">
            <a:spAutoFit/>
          </a:bodyPr>
          <a:lstStyle/>
          <a:p>
            <a:pPr algn="ctr">
              <a:lnSpc>
                <a:spcPts val="7540"/>
              </a:lnSpc>
            </a:pPr>
            <a:r>
              <a:rPr lang="en-US" sz="6283">
                <a:solidFill>
                  <a:srgbClr val="000000"/>
                </a:solidFill>
                <a:latin typeface="Aileron"/>
              </a:rPr>
              <a:t>Pay attention </a:t>
            </a:r>
          </a:p>
          <a:p>
            <a:pPr algn="ctr">
              <a:lnSpc>
                <a:spcPts val="7540"/>
              </a:lnSpc>
            </a:pPr>
            <a:r>
              <a:rPr lang="en-US" sz="6283">
                <a:solidFill>
                  <a:srgbClr val="000000"/>
                </a:solidFill>
                <a:latin typeface="Aileron"/>
              </a:rPr>
              <a:t>to your body</a:t>
            </a:r>
          </a:p>
        </p:txBody>
      </p:sp>
      <p:sp>
        <p:nvSpPr>
          <p:cNvPr id="8" name="TextBox 8"/>
          <p:cNvSpPr txBox="1"/>
          <p:nvPr/>
        </p:nvSpPr>
        <p:spPr>
          <a:xfrm>
            <a:off x="2132490" y="3755317"/>
            <a:ext cx="14023019" cy="5197232"/>
          </a:xfrm>
          <a:prstGeom prst="rect">
            <a:avLst/>
          </a:prstGeom>
        </p:spPr>
        <p:txBody>
          <a:bodyPr lIns="0" tIns="0" rIns="0" bIns="0" rtlCol="0" anchor="t">
            <a:spAutoFit/>
          </a:bodyPr>
          <a:lstStyle/>
          <a:p>
            <a:pPr algn="ctr">
              <a:lnSpc>
                <a:spcPts val="6974"/>
              </a:lnSpc>
            </a:pPr>
            <a:r>
              <a:rPr lang="en-US" sz="4981">
                <a:solidFill>
                  <a:srgbClr val="000000"/>
                </a:solidFill>
                <a:latin typeface="Aileron"/>
              </a:rPr>
              <a:t>Our brains are brilliant, and so are our bodies. Our bodies can give loads of signs that something is not quite right - we just need to listen.</a:t>
            </a:r>
          </a:p>
          <a:p>
            <a:pPr algn="ctr">
              <a:lnSpc>
                <a:spcPts val="6974"/>
              </a:lnSpc>
            </a:pPr>
            <a:endParaRPr lang="en-US" sz="4981">
              <a:solidFill>
                <a:srgbClr val="000000"/>
              </a:solidFill>
              <a:latin typeface="Aileron"/>
            </a:endParaRPr>
          </a:p>
          <a:p>
            <a:pPr algn="ctr">
              <a:lnSpc>
                <a:spcPts val="6974"/>
              </a:lnSpc>
            </a:pPr>
            <a:r>
              <a:rPr lang="en-US" sz="4981">
                <a:solidFill>
                  <a:srgbClr val="000000"/>
                </a:solidFill>
                <a:latin typeface="Aileron"/>
              </a:rPr>
              <a:t>E.g. Heart beating fast, crying, tense muscles.</a:t>
            </a:r>
          </a:p>
          <a:p>
            <a:pPr algn="ctr">
              <a:lnSpc>
                <a:spcPts val="6974"/>
              </a:lnSpc>
              <a:spcBef>
                <a:spcPct val="0"/>
              </a:spcBef>
            </a:pPr>
            <a:endParaRPr lang="en-US" sz="4981">
              <a:solidFill>
                <a:srgbClr val="000000"/>
              </a:solidFill>
              <a:latin typeface="Aileron"/>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rot="-10800000">
            <a:off x="1229936" y="1536089"/>
            <a:ext cx="8177568" cy="2371495"/>
          </a:xfrm>
          <a:custGeom>
            <a:avLst/>
            <a:gdLst/>
            <a:ahLst/>
            <a:cxnLst/>
            <a:rect l="l" t="t" r="r" b="b"/>
            <a:pathLst>
              <a:path w="8177568" h="2371495">
                <a:moveTo>
                  <a:pt x="0" y="0"/>
                </a:moveTo>
                <a:lnTo>
                  <a:pt x="8177568" y="0"/>
                </a:lnTo>
                <a:lnTo>
                  <a:pt x="8177568" y="2371495"/>
                </a:lnTo>
                <a:lnTo>
                  <a:pt x="0" y="2371495"/>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7" name="Freeform 7"/>
          <p:cNvSpPr/>
          <p:nvPr/>
        </p:nvSpPr>
        <p:spPr>
          <a:xfrm>
            <a:off x="9785403" y="1536089"/>
            <a:ext cx="7575018" cy="7993340"/>
          </a:xfrm>
          <a:custGeom>
            <a:avLst/>
            <a:gdLst/>
            <a:ahLst/>
            <a:cxnLst/>
            <a:rect l="l" t="t" r="r" b="b"/>
            <a:pathLst>
              <a:path w="7575018" h="7993340">
                <a:moveTo>
                  <a:pt x="0" y="0"/>
                </a:moveTo>
                <a:lnTo>
                  <a:pt x="7575018" y="0"/>
                </a:lnTo>
                <a:lnTo>
                  <a:pt x="7575018" y="7993340"/>
                </a:lnTo>
                <a:lnTo>
                  <a:pt x="0" y="7993340"/>
                </a:lnTo>
                <a:lnTo>
                  <a:pt x="0" y="0"/>
                </a:lnTo>
                <a:close/>
              </a:path>
            </a:pathLst>
          </a:custGeom>
          <a:blipFill>
            <a:blip r:embed="rId9"/>
            <a:stretch>
              <a:fillRect/>
            </a:stretch>
          </a:blipFill>
        </p:spPr>
        <p:txBody>
          <a:bodyPr/>
          <a:lstStyle/>
          <a:p>
            <a:endParaRPr lang="en-GB"/>
          </a:p>
        </p:txBody>
      </p:sp>
      <p:sp>
        <p:nvSpPr>
          <p:cNvPr id="8" name="TextBox 8"/>
          <p:cNvSpPr txBox="1"/>
          <p:nvPr/>
        </p:nvSpPr>
        <p:spPr>
          <a:xfrm>
            <a:off x="1842464" y="2251168"/>
            <a:ext cx="6933346" cy="791681"/>
          </a:xfrm>
          <a:prstGeom prst="rect">
            <a:avLst/>
          </a:prstGeom>
        </p:spPr>
        <p:txBody>
          <a:bodyPr lIns="0" tIns="0" rIns="0" bIns="0" rtlCol="0" anchor="t">
            <a:spAutoFit/>
          </a:bodyPr>
          <a:lstStyle/>
          <a:p>
            <a:pPr algn="ctr">
              <a:lnSpc>
                <a:spcPts val="6299"/>
              </a:lnSpc>
            </a:pPr>
            <a:r>
              <a:rPr lang="en-US" sz="5249">
                <a:solidFill>
                  <a:srgbClr val="000000"/>
                </a:solidFill>
                <a:latin typeface="Aileron"/>
              </a:rPr>
              <a:t>Listening to your body</a:t>
            </a:r>
          </a:p>
        </p:txBody>
      </p:sp>
      <p:sp>
        <p:nvSpPr>
          <p:cNvPr id="9" name="TextBox 9"/>
          <p:cNvSpPr txBox="1"/>
          <p:nvPr/>
        </p:nvSpPr>
        <p:spPr>
          <a:xfrm>
            <a:off x="1474274" y="4031257"/>
            <a:ext cx="7669726" cy="3498850"/>
          </a:xfrm>
          <a:prstGeom prst="rect">
            <a:avLst/>
          </a:prstGeom>
        </p:spPr>
        <p:txBody>
          <a:bodyPr lIns="0" tIns="0" rIns="0" bIns="0" rtlCol="0" anchor="t">
            <a:spAutoFit/>
          </a:bodyPr>
          <a:lstStyle/>
          <a:p>
            <a:pPr algn="ctr">
              <a:lnSpc>
                <a:spcPts val="5599"/>
              </a:lnSpc>
              <a:spcBef>
                <a:spcPct val="0"/>
              </a:spcBef>
            </a:pPr>
            <a:r>
              <a:rPr lang="en-US" sz="3999">
                <a:solidFill>
                  <a:srgbClr val="000000"/>
                </a:solidFill>
                <a:latin typeface="Aileron"/>
              </a:rPr>
              <a:t>Draw yourselves a body outline and write/draw what your body experiences when emotions are getting too big and you are getting close to flipping your lid.</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a:stretch>
            <a:fillRect/>
          </a:stretch>
        </p:blipFill>
        <p:spPr>
          <a:xfrm>
            <a:off x="248082" y="349529"/>
            <a:ext cx="1963709" cy="837031"/>
          </a:xfrm>
          <a:prstGeom prst="rect">
            <a:avLst/>
          </a:prstGeom>
        </p:spPr>
      </p:pic>
      <p:pic>
        <p:nvPicPr>
          <p:cNvPr id="3" name="Picture 3"/>
          <p:cNvPicPr>
            <a:picLocks noChangeAspect="1"/>
          </p:cNvPicPr>
          <p:nvPr/>
        </p:nvPicPr>
        <p:blipFill>
          <a:blip r:embed="rId4"/>
          <a:srcRect/>
          <a:stretch>
            <a:fillRect/>
          </a:stretch>
        </p:blipFill>
        <p:spPr>
          <a:xfrm>
            <a:off x="2060786" y="0"/>
            <a:ext cx="1536089" cy="1536089"/>
          </a:xfrm>
          <a:prstGeom prst="rect">
            <a:avLst/>
          </a:prstGeom>
        </p:spPr>
      </p:pic>
      <p:pic>
        <p:nvPicPr>
          <p:cNvPr id="4" name="Picture 4"/>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a:stretch>
        </p:blipFill>
        <p:spPr>
          <a:xfrm flipH="1">
            <a:off x="0" y="7530107"/>
            <a:ext cx="2948549" cy="2756893"/>
          </a:xfrm>
          <a:prstGeom prst="rect">
            <a:avLst/>
          </a:prstGeom>
        </p:spPr>
      </p:pic>
      <p:pic>
        <p:nvPicPr>
          <p:cNvPr id="5" name="Picture 5"/>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a:stretch>
        </p:blipFill>
        <p:spPr>
          <a:xfrm flipV="1">
            <a:off x="15339451" y="0"/>
            <a:ext cx="2948549" cy="2756893"/>
          </a:xfrm>
          <a:prstGeom prst="rect">
            <a:avLst/>
          </a:prstGeom>
        </p:spPr>
      </p:pic>
      <p:grpSp>
        <p:nvGrpSpPr>
          <p:cNvPr id="6" name="Group 6"/>
          <p:cNvGrpSpPr/>
          <p:nvPr/>
        </p:nvGrpSpPr>
        <p:grpSpPr>
          <a:xfrm>
            <a:off x="4456106" y="903563"/>
            <a:ext cx="4545288" cy="4450217"/>
            <a:chOff x="0" y="0"/>
            <a:chExt cx="1231366" cy="1205611"/>
          </a:xfrm>
        </p:grpSpPr>
        <p:sp>
          <p:nvSpPr>
            <p:cNvPr id="7" name="Freeform 7"/>
            <p:cNvSpPr/>
            <p:nvPr/>
          </p:nvSpPr>
          <p:spPr>
            <a:xfrm>
              <a:off x="0" y="0"/>
              <a:ext cx="1231366" cy="1205611"/>
            </a:xfrm>
            <a:custGeom>
              <a:avLst/>
              <a:gdLst/>
              <a:ahLst/>
              <a:cxnLst/>
              <a:rect l="l" t="t" r="r" b="b"/>
              <a:pathLst>
                <a:path w="1231366" h="1205611">
                  <a:moveTo>
                    <a:pt x="235966" y="0"/>
                  </a:moveTo>
                  <a:lnTo>
                    <a:pt x="0" y="235966"/>
                  </a:lnTo>
                  <a:lnTo>
                    <a:pt x="0" y="969645"/>
                  </a:lnTo>
                  <a:lnTo>
                    <a:pt x="235966" y="1205611"/>
                  </a:lnTo>
                  <a:lnTo>
                    <a:pt x="995400" y="1205611"/>
                  </a:lnTo>
                  <a:lnTo>
                    <a:pt x="1231366" y="969645"/>
                  </a:lnTo>
                  <a:lnTo>
                    <a:pt x="1231366" y="235966"/>
                  </a:lnTo>
                  <a:lnTo>
                    <a:pt x="995400" y="0"/>
                  </a:lnTo>
                  <a:close/>
                  <a:moveTo>
                    <a:pt x="257048" y="44069"/>
                  </a:moveTo>
                  <a:lnTo>
                    <a:pt x="974318" y="44069"/>
                  </a:lnTo>
                  <a:lnTo>
                    <a:pt x="1187297" y="257048"/>
                  </a:lnTo>
                  <a:lnTo>
                    <a:pt x="1187297" y="948563"/>
                  </a:lnTo>
                  <a:lnTo>
                    <a:pt x="974318" y="1161542"/>
                  </a:lnTo>
                  <a:lnTo>
                    <a:pt x="257048" y="1161542"/>
                  </a:lnTo>
                  <a:lnTo>
                    <a:pt x="44069" y="948563"/>
                  </a:lnTo>
                  <a:lnTo>
                    <a:pt x="44069" y="257048"/>
                  </a:lnTo>
                  <a:close/>
                </a:path>
              </a:pathLst>
            </a:custGeom>
            <a:solidFill>
              <a:srgbClr val="36A7E9"/>
            </a:solidFill>
          </p:spPr>
          <p:txBody>
            <a:bodyPr/>
            <a:lstStyle/>
            <a:p>
              <a:endParaRPr lang="en-GB"/>
            </a:p>
          </p:txBody>
        </p:sp>
      </p:grpSp>
      <p:grpSp>
        <p:nvGrpSpPr>
          <p:cNvPr id="8" name="Group 8"/>
          <p:cNvGrpSpPr/>
          <p:nvPr/>
        </p:nvGrpSpPr>
        <p:grpSpPr>
          <a:xfrm>
            <a:off x="4456106" y="5501439"/>
            <a:ext cx="4545288" cy="4450217"/>
            <a:chOff x="0" y="0"/>
            <a:chExt cx="1231366" cy="1205611"/>
          </a:xfrm>
        </p:grpSpPr>
        <p:sp>
          <p:nvSpPr>
            <p:cNvPr id="9" name="Freeform 9"/>
            <p:cNvSpPr/>
            <p:nvPr/>
          </p:nvSpPr>
          <p:spPr>
            <a:xfrm>
              <a:off x="0" y="0"/>
              <a:ext cx="1231366" cy="1205611"/>
            </a:xfrm>
            <a:custGeom>
              <a:avLst/>
              <a:gdLst/>
              <a:ahLst/>
              <a:cxnLst/>
              <a:rect l="l" t="t" r="r" b="b"/>
              <a:pathLst>
                <a:path w="1231366" h="1205611">
                  <a:moveTo>
                    <a:pt x="235966" y="0"/>
                  </a:moveTo>
                  <a:lnTo>
                    <a:pt x="0" y="235966"/>
                  </a:lnTo>
                  <a:lnTo>
                    <a:pt x="0" y="969645"/>
                  </a:lnTo>
                  <a:lnTo>
                    <a:pt x="235966" y="1205611"/>
                  </a:lnTo>
                  <a:lnTo>
                    <a:pt x="995400" y="1205611"/>
                  </a:lnTo>
                  <a:lnTo>
                    <a:pt x="1231366" y="969645"/>
                  </a:lnTo>
                  <a:lnTo>
                    <a:pt x="1231366" y="235966"/>
                  </a:lnTo>
                  <a:lnTo>
                    <a:pt x="995400" y="0"/>
                  </a:lnTo>
                  <a:close/>
                  <a:moveTo>
                    <a:pt x="257048" y="44069"/>
                  </a:moveTo>
                  <a:lnTo>
                    <a:pt x="974318" y="44069"/>
                  </a:lnTo>
                  <a:lnTo>
                    <a:pt x="1187297" y="257048"/>
                  </a:lnTo>
                  <a:lnTo>
                    <a:pt x="1187297" y="948563"/>
                  </a:lnTo>
                  <a:lnTo>
                    <a:pt x="974318" y="1161542"/>
                  </a:lnTo>
                  <a:lnTo>
                    <a:pt x="257048" y="1161542"/>
                  </a:lnTo>
                  <a:lnTo>
                    <a:pt x="44069" y="948563"/>
                  </a:lnTo>
                  <a:lnTo>
                    <a:pt x="44069" y="257048"/>
                  </a:lnTo>
                  <a:close/>
                </a:path>
              </a:pathLst>
            </a:custGeom>
            <a:solidFill>
              <a:srgbClr val="FFEB00"/>
            </a:solidFill>
          </p:spPr>
          <p:txBody>
            <a:bodyPr/>
            <a:lstStyle/>
            <a:p>
              <a:endParaRPr lang="en-GB"/>
            </a:p>
          </p:txBody>
        </p:sp>
      </p:grpSp>
      <p:grpSp>
        <p:nvGrpSpPr>
          <p:cNvPr id="10" name="Group 10"/>
          <p:cNvGrpSpPr/>
          <p:nvPr/>
        </p:nvGrpSpPr>
        <p:grpSpPr>
          <a:xfrm>
            <a:off x="9242304" y="903563"/>
            <a:ext cx="4545288" cy="4450217"/>
            <a:chOff x="0" y="0"/>
            <a:chExt cx="1231366" cy="1205611"/>
          </a:xfrm>
        </p:grpSpPr>
        <p:sp>
          <p:nvSpPr>
            <p:cNvPr id="11" name="Freeform 11"/>
            <p:cNvSpPr/>
            <p:nvPr/>
          </p:nvSpPr>
          <p:spPr>
            <a:xfrm>
              <a:off x="0" y="0"/>
              <a:ext cx="1231366" cy="1205611"/>
            </a:xfrm>
            <a:custGeom>
              <a:avLst/>
              <a:gdLst/>
              <a:ahLst/>
              <a:cxnLst/>
              <a:rect l="l" t="t" r="r" b="b"/>
              <a:pathLst>
                <a:path w="1231366" h="1205611">
                  <a:moveTo>
                    <a:pt x="235966" y="0"/>
                  </a:moveTo>
                  <a:lnTo>
                    <a:pt x="0" y="235966"/>
                  </a:lnTo>
                  <a:lnTo>
                    <a:pt x="0" y="969645"/>
                  </a:lnTo>
                  <a:lnTo>
                    <a:pt x="235966" y="1205611"/>
                  </a:lnTo>
                  <a:lnTo>
                    <a:pt x="995400" y="1205611"/>
                  </a:lnTo>
                  <a:lnTo>
                    <a:pt x="1231366" y="969645"/>
                  </a:lnTo>
                  <a:lnTo>
                    <a:pt x="1231366" y="235966"/>
                  </a:lnTo>
                  <a:lnTo>
                    <a:pt x="995400" y="0"/>
                  </a:lnTo>
                  <a:close/>
                  <a:moveTo>
                    <a:pt x="257048" y="44069"/>
                  </a:moveTo>
                  <a:lnTo>
                    <a:pt x="974318" y="44069"/>
                  </a:lnTo>
                  <a:lnTo>
                    <a:pt x="1187297" y="257048"/>
                  </a:lnTo>
                  <a:lnTo>
                    <a:pt x="1187297" y="948563"/>
                  </a:lnTo>
                  <a:lnTo>
                    <a:pt x="974318" y="1161542"/>
                  </a:lnTo>
                  <a:lnTo>
                    <a:pt x="257048" y="1161542"/>
                  </a:lnTo>
                  <a:lnTo>
                    <a:pt x="44069" y="948563"/>
                  </a:lnTo>
                  <a:lnTo>
                    <a:pt x="44069" y="257048"/>
                  </a:lnTo>
                  <a:close/>
                </a:path>
              </a:pathLst>
            </a:custGeom>
            <a:solidFill>
              <a:srgbClr val="008037"/>
            </a:solidFill>
          </p:spPr>
          <p:txBody>
            <a:bodyPr/>
            <a:lstStyle/>
            <a:p>
              <a:endParaRPr lang="en-GB"/>
            </a:p>
          </p:txBody>
        </p:sp>
      </p:grpSp>
      <p:grpSp>
        <p:nvGrpSpPr>
          <p:cNvPr id="12" name="Group 12"/>
          <p:cNvGrpSpPr/>
          <p:nvPr/>
        </p:nvGrpSpPr>
        <p:grpSpPr>
          <a:xfrm>
            <a:off x="9242304" y="5501439"/>
            <a:ext cx="4545288" cy="4450217"/>
            <a:chOff x="0" y="0"/>
            <a:chExt cx="1231366" cy="1205611"/>
          </a:xfrm>
        </p:grpSpPr>
        <p:sp>
          <p:nvSpPr>
            <p:cNvPr id="13" name="Freeform 13"/>
            <p:cNvSpPr/>
            <p:nvPr/>
          </p:nvSpPr>
          <p:spPr>
            <a:xfrm>
              <a:off x="0" y="0"/>
              <a:ext cx="1231366" cy="1205611"/>
            </a:xfrm>
            <a:custGeom>
              <a:avLst/>
              <a:gdLst/>
              <a:ahLst/>
              <a:cxnLst/>
              <a:rect l="l" t="t" r="r" b="b"/>
              <a:pathLst>
                <a:path w="1231366" h="1205611">
                  <a:moveTo>
                    <a:pt x="235966" y="0"/>
                  </a:moveTo>
                  <a:lnTo>
                    <a:pt x="0" y="235966"/>
                  </a:lnTo>
                  <a:lnTo>
                    <a:pt x="0" y="969645"/>
                  </a:lnTo>
                  <a:lnTo>
                    <a:pt x="235966" y="1205611"/>
                  </a:lnTo>
                  <a:lnTo>
                    <a:pt x="995400" y="1205611"/>
                  </a:lnTo>
                  <a:lnTo>
                    <a:pt x="1231366" y="969645"/>
                  </a:lnTo>
                  <a:lnTo>
                    <a:pt x="1231366" y="235966"/>
                  </a:lnTo>
                  <a:lnTo>
                    <a:pt x="995400" y="0"/>
                  </a:lnTo>
                  <a:close/>
                  <a:moveTo>
                    <a:pt x="257048" y="44069"/>
                  </a:moveTo>
                  <a:lnTo>
                    <a:pt x="974318" y="44069"/>
                  </a:lnTo>
                  <a:lnTo>
                    <a:pt x="1187297" y="257048"/>
                  </a:lnTo>
                  <a:lnTo>
                    <a:pt x="1187297" y="948563"/>
                  </a:lnTo>
                  <a:lnTo>
                    <a:pt x="974318" y="1161542"/>
                  </a:lnTo>
                  <a:lnTo>
                    <a:pt x="257048" y="1161542"/>
                  </a:lnTo>
                  <a:lnTo>
                    <a:pt x="44069" y="948563"/>
                  </a:lnTo>
                  <a:lnTo>
                    <a:pt x="44069" y="257048"/>
                  </a:lnTo>
                  <a:close/>
                </a:path>
              </a:pathLst>
            </a:custGeom>
            <a:solidFill>
              <a:srgbClr val="BE0411"/>
            </a:solidFill>
          </p:spPr>
          <p:txBody>
            <a:bodyPr/>
            <a:lstStyle/>
            <a:p>
              <a:endParaRPr lang="en-GB"/>
            </a:p>
          </p:txBody>
        </p:sp>
      </p:grpSp>
      <p:pic>
        <p:nvPicPr>
          <p:cNvPr id="14" name="Picture 14"/>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rcRect/>
          <a:stretch>
            <a:fillRect/>
          </a:stretch>
        </p:blipFill>
        <p:spPr>
          <a:xfrm>
            <a:off x="5072929" y="1293622"/>
            <a:ext cx="1075194" cy="1075194"/>
          </a:xfrm>
          <a:prstGeom prst="rect">
            <a:avLst/>
          </a:prstGeom>
        </p:spPr>
      </p:pic>
      <p:pic>
        <p:nvPicPr>
          <p:cNvPr id="15" name="Picture 15"/>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rcRect/>
          <a:stretch>
            <a:fillRect/>
          </a:stretch>
        </p:blipFill>
        <p:spPr>
          <a:xfrm>
            <a:off x="6181249" y="1273815"/>
            <a:ext cx="1095001" cy="1095001"/>
          </a:xfrm>
          <a:prstGeom prst="rect">
            <a:avLst/>
          </a:prstGeom>
        </p:spPr>
      </p:pic>
      <p:pic>
        <p:nvPicPr>
          <p:cNvPr id="16" name="Picture 16"/>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xmlns="" r:embed="rId12"/>
              </a:ext>
            </a:extLst>
          </a:blip>
          <a:srcRect/>
          <a:stretch>
            <a:fillRect/>
          </a:stretch>
        </p:blipFill>
        <p:spPr>
          <a:xfrm>
            <a:off x="7305782" y="1257252"/>
            <a:ext cx="1128127" cy="1128127"/>
          </a:xfrm>
          <a:prstGeom prst="rect">
            <a:avLst/>
          </a:prstGeom>
        </p:spPr>
      </p:pic>
      <p:pic>
        <p:nvPicPr>
          <p:cNvPr id="17" name="Picture 17"/>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xmlns="" r:embed="rId14"/>
              </a:ext>
            </a:extLst>
          </a:blip>
          <a:srcRect/>
          <a:stretch>
            <a:fillRect/>
          </a:stretch>
        </p:blipFill>
        <p:spPr>
          <a:xfrm>
            <a:off x="9859127" y="1299024"/>
            <a:ext cx="1069792" cy="1069792"/>
          </a:xfrm>
          <a:prstGeom prst="rect">
            <a:avLst/>
          </a:prstGeom>
        </p:spPr>
      </p:pic>
      <p:pic>
        <p:nvPicPr>
          <p:cNvPr id="18" name="Picture 18"/>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xmlns="" r:embed="rId16"/>
              </a:ext>
            </a:extLst>
          </a:blip>
          <a:srcRect/>
          <a:stretch>
            <a:fillRect/>
          </a:stretch>
        </p:blipFill>
        <p:spPr>
          <a:xfrm>
            <a:off x="4930330" y="5900119"/>
            <a:ext cx="1164497" cy="1164497"/>
          </a:xfrm>
          <a:prstGeom prst="rect">
            <a:avLst/>
          </a:prstGeom>
        </p:spPr>
      </p:pic>
      <p:pic>
        <p:nvPicPr>
          <p:cNvPr id="19" name="Picture 19"/>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xmlns="" r:embed="rId18"/>
              </a:ext>
            </a:extLst>
          </a:blip>
          <a:srcRect/>
          <a:stretch>
            <a:fillRect/>
          </a:stretch>
        </p:blipFill>
        <p:spPr>
          <a:xfrm>
            <a:off x="9732904" y="5913671"/>
            <a:ext cx="1137394" cy="1137394"/>
          </a:xfrm>
          <a:prstGeom prst="rect">
            <a:avLst/>
          </a:prstGeom>
        </p:spPr>
      </p:pic>
      <p:pic>
        <p:nvPicPr>
          <p:cNvPr id="20" name="Picture 20"/>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xmlns="" r:embed="rId20"/>
              </a:ext>
            </a:extLst>
          </a:blip>
          <a:srcRect/>
          <a:stretch>
            <a:fillRect/>
          </a:stretch>
        </p:blipFill>
        <p:spPr>
          <a:xfrm>
            <a:off x="10980417" y="1257252"/>
            <a:ext cx="1111564" cy="1111564"/>
          </a:xfrm>
          <a:prstGeom prst="rect">
            <a:avLst/>
          </a:prstGeom>
        </p:spPr>
      </p:pic>
      <p:pic>
        <p:nvPicPr>
          <p:cNvPr id="21" name="Picture 21"/>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xmlns="" r:embed="rId22"/>
              </a:ext>
            </a:extLst>
          </a:blip>
          <a:srcRect/>
          <a:stretch>
            <a:fillRect/>
          </a:stretch>
        </p:blipFill>
        <p:spPr>
          <a:xfrm>
            <a:off x="12136278" y="1299024"/>
            <a:ext cx="1069792" cy="1069792"/>
          </a:xfrm>
          <a:prstGeom prst="rect">
            <a:avLst/>
          </a:prstGeom>
        </p:spPr>
      </p:pic>
      <p:pic>
        <p:nvPicPr>
          <p:cNvPr id="22" name="Picture 22"/>
          <p:cNvPicPr>
            <a:picLocks noChangeAspect="1"/>
          </p:cNvPicPr>
          <p:nvPr/>
        </p:nvPicPr>
        <p:blipFill>
          <a:blip r:embed="rId23">
            <a:extLst>
              <a:ext uri="{28A0092B-C50C-407E-A947-70E740481C1C}">
                <a14:useLocalDpi xmlns:a14="http://schemas.microsoft.com/office/drawing/2010/main" val="0"/>
              </a:ext>
              <a:ext uri="{96DAC541-7B7A-43D3-8B79-37D633B846F1}">
                <asvg:svgBlip xmlns:asvg="http://schemas.microsoft.com/office/drawing/2016/SVG/main" xmlns="" r:embed="rId24"/>
              </a:ext>
            </a:extLst>
          </a:blip>
          <a:srcRect/>
          <a:stretch>
            <a:fillRect/>
          </a:stretch>
        </p:blipFill>
        <p:spPr>
          <a:xfrm>
            <a:off x="7348811" y="5900119"/>
            <a:ext cx="1164497" cy="1164497"/>
          </a:xfrm>
          <a:prstGeom prst="rect">
            <a:avLst/>
          </a:prstGeom>
        </p:spPr>
      </p:pic>
      <p:pic>
        <p:nvPicPr>
          <p:cNvPr id="23" name="Picture 23"/>
          <p:cNvPicPr>
            <a:picLocks noChangeAspect="1"/>
          </p:cNvPicPr>
          <p:nvPr/>
        </p:nvPicPr>
        <p:blipFill>
          <a:blip r:embed="rId25">
            <a:extLst>
              <a:ext uri="{28A0092B-C50C-407E-A947-70E740481C1C}">
                <a14:useLocalDpi xmlns:a14="http://schemas.microsoft.com/office/drawing/2010/main" val="0"/>
              </a:ext>
              <a:ext uri="{96DAC541-7B7A-43D3-8B79-37D633B846F1}">
                <asvg:svgBlip xmlns:asvg="http://schemas.microsoft.com/office/drawing/2016/SVG/main" xmlns="" r:embed="rId26"/>
              </a:ext>
            </a:extLst>
          </a:blip>
          <a:srcRect/>
          <a:stretch>
            <a:fillRect/>
          </a:stretch>
        </p:blipFill>
        <p:spPr>
          <a:xfrm>
            <a:off x="6139571" y="5900119"/>
            <a:ext cx="1164497" cy="1164497"/>
          </a:xfrm>
          <a:prstGeom prst="rect">
            <a:avLst/>
          </a:prstGeom>
        </p:spPr>
      </p:pic>
      <p:pic>
        <p:nvPicPr>
          <p:cNvPr id="24" name="Picture 24"/>
          <p:cNvPicPr>
            <a:picLocks noChangeAspect="1"/>
          </p:cNvPicPr>
          <p:nvPr/>
        </p:nvPicPr>
        <p:blipFill>
          <a:blip r:embed="rId27">
            <a:extLst>
              <a:ext uri="{28A0092B-C50C-407E-A947-70E740481C1C}">
                <a14:useLocalDpi xmlns:a14="http://schemas.microsoft.com/office/drawing/2010/main" val="0"/>
              </a:ext>
              <a:ext uri="{96DAC541-7B7A-43D3-8B79-37D633B846F1}">
                <asvg:svgBlip xmlns:asvg="http://schemas.microsoft.com/office/drawing/2016/SVG/main" xmlns="" r:embed="rId28"/>
              </a:ext>
            </a:extLst>
          </a:blip>
          <a:srcRect/>
          <a:stretch>
            <a:fillRect/>
          </a:stretch>
        </p:blipFill>
        <p:spPr>
          <a:xfrm>
            <a:off x="10914596" y="5900119"/>
            <a:ext cx="1200704" cy="1137394"/>
          </a:xfrm>
          <a:prstGeom prst="rect">
            <a:avLst/>
          </a:prstGeom>
        </p:spPr>
      </p:pic>
      <p:pic>
        <p:nvPicPr>
          <p:cNvPr id="25" name="Picture 25"/>
          <p:cNvPicPr>
            <a:picLocks noChangeAspect="1"/>
          </p:cNvPicPr>
          <p:nvPr/>
        </p:nvPicPr>
        <p:blipFill>
          <a:blip r:embed="rId29">
            <a:extLst>
              <a:ext uri="{28A0092B-C50C-407E-A947-70E740481C1C}">
                <a14:useLocalDpi xmlns:a14="http://schemas.microsoft.com/office/drawing/2010/main" val="0"/>
              </a:ext>
              <a:ext uri="{96DAC541-7B7A-43D3-8B79-37D633B846F1}">
                <asvg:svgBlip xmlns:asvg="http://schemas.microsoft.com/office/drawing/2016/SVG/main" xmlns="" r:embed="rId30"/>
              </a:ext>
            </a:extLst>
          </a:blip>
          <a:srcRect/>
          <a:stretch>
            <a:fillRect/>
          </a:stretch>
        </p:blipFill>
        <p:spPr>
          <a:xfrm>
            <a:off x="12159598" y="5900119"/>
            <a:ext cx="1164497" cy="1164497"/>
          </a:xfrm>
          <a:prstGeom prst="rect">
            <a:avLst/>
          </a:prstGeom>
        </p:spPr>
      </p:pic>
      <p:grpSp>
        <p:nvGrpSpPr>
          <p:cNvPr id="26" name="Group 26"/>
          <p:cNvGrpSpPr/>
          <p:nvPr/>
        </p:nvGrpSpPr>
        <p:grpSpPr>
          <a:xfrm>
            <a:off x="3659801" y="2799053"/>
            <a:ext cx="1592609" cy="1927534"/>
            <a:chOff x="0" y="-76200"/>
            <a:chExt cx="368175" cy="445601"/>
          </a:xfrm>
        </p:grpSpPr>
        <p:sp>
          <p:nvSpPr>
            <p:cNvPr id="27" name="Freeform 27"/>
            <p:cNvSpPr/>
            <p:nvPr/>
          </p:nvSpPr>
          <p:spPr>
            <a:xfrm>
              <a:off x="0" y="0"/>
              <a:ext cx="368175" cy="366232"/>
            </a:xfrm>
            <a:custGeom>
              <a:avLst/>
              <a:gdLst/>
              <a:ahLst/>
              <a:cxnLst/>
              <a:rect l="l" t="t" r="r" b="b"/>
              <a:pathLst>
                <a:path w="368175" h="366232">
                  <a:moveTo>
                    <a:pt x="0" y="0"/>
                  </a:moveTo>
                  <a:lnTo>
                    <a:pt x="368175" y="0"/>
                  </a:lnTo>
                  <a:lnTo>
                    <a:pt x="368175" y="366232"/>
                  </a:lnTo>
                  <a:lnTo>
                    <a:pt x="0" y="366232"/>
                  </a:lnTo>
                  <a:close/>
                </a:path>
              </a:pathLst>
            </a:custGeom>
            <a:solidFill>
              <a:srgbClr val="36A7E9"/>
            </a:solidFill>
          </p:spPr>
          <p:txBody>
            <a:bodyPr/>
            <a:lstStyle/>
            <a:p>
              <a:endParaRPr lang="en-GB"/>
            </a:p>
          </p:txBody>
        </p:sp>
        <p:sp>
          <p:nvSpPr>
            <p:cNvPr id="28" name="TextBox 28"/>
            <p:cNvSpPr txBox="1"/>
            <p:nvPr/>
          </p:nvSpPr>
          <p:spPr>
            <a:xfrm>
              <a:off x="0" y="-76200"/>
              <a:ext cx="368175" cy="445601"/>
            </a:xfrm>
            <a:prstGeom prst="rect">
              <a:avLst/>
            </a:prstGeom>
          </p:spPr>
          <p:txBody>
            <a:bodyPr lIns="50800" tIns="50800" rIns="50800" bIns="50800" rtlCol="0" anchor="ctr"/>
            <a:lstStyle/>
            <a:p>
              <a:pPr algn="ctr">
                <a:lnSpc>
                  <a:spcPts val="2520"/>
                </a:lnSpc>
              </a:pPr>
              <a:r>
                <a:rPr lang="en-US" sz="1800">
                  <a:solidFill>
                    <a:srgbClr val="000000"/>
                  </a:solidFill>
                  <a:latin typeface="BentonSans 1"/>
                </a:rPr>
                <a:t>Brain and body moving slowly</a:t>
              </a:r>
            </a:p>
          </p:txBody>
        </p:sp>
      </p:grpSp>
      <p:sp>
        <p:nvSpPr>
          <p:cNvPr id="29" name="TextBox 29"/>
          <p:cNvSpPr txBox="1"/>
          <p:nvPr/>
        </p:nvSpPr>
        <p:spPr>
          <a:xfrm>
            <a:off x="4625872" y="2402021"/>
            <a:ext cx="4205755" cy="2711047"/>
          </a:xfrm>
          <a:prstGeom prst="rect">
            <a:avLst/>
          </a:prstGeom>
        </p:spPr>
        <p:txBody>
          <a:bodyPr lIns="0" tIns="0" rIns="0" bIns="0" rtlCol="0" anchor="t">
            <a:spAutoFit/>
          </a:bodyPr>
          <a:lstStyle/>
          <a:p>
            <a:pPr algn="ctr">
              <a:lnSpc>
                <a:spcPts val="3070"/>
              </a:lnSpc>
            </a:pPr>
            <a:r>
              <a:rPr lang="en-US" sz="2193">
                <a:solidFill>
                  <a:srgbClr val="000000"/>
                </a:solidFill>
                <a:latin typeface="BentonSans 2"/>
              </a:rPr>
              <a:t>Sad</a:t>
            </a:r>
          </a:p>
          <a:p>
            <a:pPr algn="ctr">
              <a:lnSpc>
                <a:spcPts val="3070"/>
              </a:lnSpc>
            </a:pPr>
            <a:r>
              <a:rPr lang="en-US" sz="2193">
                <a:solidFill>
                  <a:srgbClr val="000000"/>
                </a:solidFill>
                <a:latin typeface="BentonSans 2"/>
              </a:rPr>
              <a:t>Tired</a:t>
            </a:r>
          </a:p>
          <a:p>
            <a:pPr algn="ctr">
              <a:lnSpc>
                <a:spcPts val="3070"/>
              </a:lnSpc>
            </a:pPr>
            <a:r>
              <a:rPr lang="en-US" sz="2193">
                <a:solidFill>
                  <a:srgbClr val="000000"/>
                </a:solidFill>
                <a:latin typeface="BentonSans 2"/>
              </a:rPr>
              <a:t>Shy</a:t>
            </a:r>
          </a:p>
          <a:p>
            <a:pPr algn="ctr">
              <a:lnSpc>
                <a:spcPts val="3070"/>
              </a:lnSpc>
            </a:pPr>
            <a:r>
              <a:rPr lang="en-US" sz="2193">
                <a:solidFill>
                  <a:srgbClr val="000000"/>
                </a:solidFill>
                <a:latin typeface="BentonSans 2"/>
              </a:rPr>
              <a:t>Upset</a:t>
            </a:r>
          </a:p>
          <a:p>
            <a:pPr algn="ctr">
              <a:lnSpc>
                <a:spcPts val="3070"/>
              </a:lnSpc>
            </a:pPr>
            <a:r>
              <a:rPr lang="en-US" sz="2193">
                <a:solidFill>
                  <a:srgbClr val="000000"/>
                </a:solidFill>
                <a:latin typeface="BentonSans 2"/>
              </a:rPr>
              <a:t>Sick</a:t>
            </a:r>
          </a:p>
          <a:p>
            <a:pPr algn="ctr">
              <a:lnSpc>
                <a:spcPts val="3070"/>
              </a:lnSpc>
            </a:pPr>
            <a:r>
              <a:rPr lang="en-US" sz="2193">
                <a:solidFill>
                  <a:srgbClr val="000000"/>
                </a:solidFill>
                <a:latin typeface="BentonSans 2"/>
              </a:rPr>
              <a:t>Bored</a:t>
            </a:r>
          </a:p>
          <a:p>
            <a:pPr algn="ctr">
              <a:lnSpc>
                <a:spcPts val="3070"/>
              </a:lnSpc>
              <a:spcBef>
                <a:spcPct val="0"/>
              </a:spcBef>
            </a:pPr>
            <a:r>
              <a:rPr lang="en-US" sz="2193">
                <a:solidFill>
                  <a:srgbClr val="000000"/>
                </a:solidFill>
                <a:latin typeface="BentonSans 2"/>
              </a:rPr>
              <a:t>Numb</a:t>
            </a:r>
          </a:p>
        </p:txBody>
      </p:sp>
      <p:sp>
        <p:nvSpPr>
          <p:cNvPr id="30" name="TextBox 30"/>
          <p:cNvSpPr txBox="1"/>
          <p:nvPr/>
        </p:nvSpPr>
        <p:spPr>
          <a:xfrm>
            <a:off x="3284132" y="268669"/>
            <a:ext cx="11719736" cy="454612"/>
          </a:xfrm>
          <a:prstGeom prst="rect">
            <a:avLst/>
          </a:prstGeom>
        </p:spPr>
        <p:txBody>
          <a:bodyPr lIns="0" tIns="0" rIns="0" bIns="0" rtlCol="0" anchor="t">
            <a:spAutoFit/>
          </a:bodyPr>
          <a:lstStyle/>
          <a:p>
            <a:pPr algn="ctr">
              <a:lnSpc>
                <a:spcPts val="3906"/>
              </a:lnSpc>
              <a:spcBef>
                <a:spcPct val="0"/>
              </a:spcBef>
            </a:pPr>
            <a:r>
              <a:rPr lang="en-US" sz="2790">
                <a:solidFill>
                  <a:srgbClr val="000000"/>
                </a:solidFill>
                <a:latin typeface="Hit and Run"/>
              </a:rPr>
              <a:t>Zones of Regulation</a:t>
            </a:r>
          </a:p>
        </p:txBody>
      </p:sp>
      <p:sp>
        <p:nvSpPr>
          <p:cNvPr id="31" name="TextBox 31"/>
          <p:cNvSpPr txBox="1"/>
          <p:nvPr/>
        </p:nvSpPr>
        <p:spPr>
          <a:xfrm>
            <a:off x="9417352" y="2402021"/>
            <a:ext cx="4205755" cy="2711047"/>
          </a:xfrm>
          <a:prstGeom prst="rect">
            <a:avLst/>
          </a:prstGeom>
        </p:spPr>
        <p:txBody>
          <a:bodyPr lIns="0" tIns="0" rIns="0" bIns="0" rtlCol="0" anchor="t">
            <a:spAutoFit/>
          </a:bodyPr>
          <a:lstStyle/>
          <a:p>
            <a:pPr algn="ctr">
              <a:lnSpc>
                <a:spcPts val="3070"/>
              </a:lnSpc>
            </a:pPr>
            <a:r>
              <a:rPr lang="en-US" sz="2193">
                <a:solidFill>
                  <a:srgbClr val="000000"/>
                </a:solidFill>
                <a:latin typeface="BentonSans 2"/>
              </a:rPr>
              <a:t>Confident</a:t>
            </a:r>
          </a:p>
          <a:p>
            <a:pPr algn="ctr">
              <a:lnSpc>
                <a:spcPts val="3070"/>
              </a:lnSpc>
            </a:pPr>
            <a:r>
              <a:rPr lang="en-US" sz="2193">
                <a:solidFill>
                  <a:srgbClr val="000000"/>
                </a:solidFill>
                <a:latin typeface="BentonSans 2"/>
              </a:rPr>
              <a:t>Focused</a:t>
            </a:r>
          </a:p>
          <a:p>
            <a:pPr algn="ctr">
              <a:lnSpc>
                <a:spcPts val="3070"/>
              </a:lnSpc>
            </a:pPr>
            <a:r>
              <a:rPr lang="en-US" sz="2193">
                <a:solidFill>
                  <a:srgbClr val="000000"/>
                </a:solidFill>
                <a:latin typeface="BentonSans 2"/>
              </a:rPr>
              <a:t>Calm</a:t>
            </a:r>
          </a:p>
          <a:p>
            <a:pPr algn="ctr">
              <a:lnSpc>
                <a:spcPts val="3070"/>
              </a:lnSpc>
            </a:pPr>
            <a:r>
              <a:rPr lang="en-US" sz="2193">
                <a:solidFill>
                  <a:srgbClr val="000000"/>
                </a:solidFill>
                <a:latin typeface="BentonSans 2"/>
              </a:rPr>
              <a:t>Loving</a:t>
            </a:r>
          </a:p>
          <a:p>
            <a:pPr algn="ctr">
              <a:lnSpc>
                <a:spcPts val="3070"/>
              </a:lnSpc>
            </a:pPr>
            <a:r>
              <a:rPr lang="en-US" sz="2193">
                <a:solidFill>
                  <a:srgbClr val="000000"/>
                </a:solidFill>
                <a:latin typeface="BentonSans 2"/>
              </a:rPr>
              <a:t>Loved</a:t>
            </a:r>
          </a:p>
          <a:p>
            <a:pPr algn="ctr">
              <a:lnSpc>
                <a:spcPts val="3070"/>
              </a:lnSpc>
            </a:pPr>
            <a:r>
              <a:rPr lang="en-US" sz="2193">
                <a:solidFill>
                  <a:srgbClr val="000000"/>
                </a:solidFill>
                <a:latin typeface="BentonSans 2"/>
              </a:rPr>
              <a:t>Happy</a:t>
            </a:r>
          </a:p>
          <a:p>
            <a:pPr algn="ctr">
              <a:lnSpc>
                <a:spcPts val="3070"/>
              </a:lnSpc>
              <a:spcBef>
                <a:spcPct val="0"/>
              </a:spcBef>
            </a:pPr>
            <a:r>
              <a:rPr lang="en-US" sz="2193">
                <a:solidFill>
                  <a:srgbClr val="000000"/>
                </a:solidFill>
                <a:latin typeface="BentonSans 2"/>
              </a:rPr>
              <a:t>Proud</a:t>
            </a:r>
          </a:p>
        </p:txBody>
      </p:sp>
      <p:sp>
        <p:nvSpPr>
          <p:cNvPr id="32" name="TextBox 32"/>
          <p:cNvSpPr txBox="1"/>
          <p:nvPr/>
        </p:nvSpPr>
        <p:spPr>
          <a:xfrm>
            <a:off x="5367488" y="7345861"/>
            <a:ext cx="1627522" cy="1945038"/>
          </a:xfrm>
          <a:prstGeom prst="rect">
            <a:avLst/>
          </a:prstGeom>
        </p:spPr>
        <p:txBody>
          <a:bodyPr lIns="0" tIns="0" rIns="0" bIns="0" rtlCol="0" anchor="t">
            <a:spAutoFit/>
          </a:bodyPr>
          <a:lstStyle/>
          <a:p>
            <a:pPr algn="ctr">
              <a:lnSpc>
                <a:spcPts val="3070"/>
              </a:lnSpc>
            </a:pPr>
            <a:r>
              <a:rPr lang="en-US" sz="2193">
                <a:solidFill>
                  <a:srgbClr val="000000"/>
                </a:solidFill>
                <a:latin typeface="BentonSans 2"/>
              </a:rPr>
              <a:t>Scared</a:t>
            </a:r>
          </a:p>
          <a:p>
            <a:pPr algn="ctr">
              <a:lnSpc>
                <a:spcPts val="3070"/>
              </a:lnSpc>
            </a:pPr>
            <a:r>
              <a:rPr lang="en-US" sz="2193">
                <a:solidFill>
                  <a:srgbClr val="000000"/>
                </a:solidFill>
                <a:latin typeface="BentonSans 2"/>
              </a:rPr>
              <a:t>Worried</a:t>
            </a:r>
          </a:p>
          <a:p>
            <a:pPr algn="ctr">
              <a:lnSpc>
                <a:spcPts val="3070"/>
              </a:lnSpc>
            </a:pPr>
            <a:r>
              <a:rPr lang="en-US" sz="2193">
                <a:solidFill>
                  <a:srgbClr val="000000"/>
                </a:solidFill>
                <a:latin typeface="BentonSans 2"/>
              </a:rPr>
              <a:t>Jealous</a:t>
            </a:r>
          </a:p>
          <a:p>
            <a:pPr algn="ctr">
              <a:lnSpc>
                <a:spcPts val="3070"/>
              </a:lnSpc>
            </a:pPr>
            <a:r>
              <a:rPr lang="en-US" sz="2193">
                <a:solidFill>
                  <a:srgbClr val="000000"/>
                </a:solidFill>
                <a:latin typeface="BentonSans 2"/>
              </a:rPr>
              <a:t>Disgusted</a:t>
            </a:r>
          </a:p>
          <a:p>
            <a:pPr algn="ctr">
              <a:lnSpc>
                <a:spcPts val="3070"/>
              </a:lnSpc>
              <a:spcBef>
                <a:spcPct val="0"/>
              </a:spcBef>
            </a:pPr>
            <a:r>
              <a:rPr lang="en-US" sz="2193">
                <a:solidFill>
                  <a:srgbClr val="000000"/>
                </a:solidFill>
                <a:latin typeface="BentonSans 2"/>
              </a:rPr>
              <a:t>Nervous</a:t>
            </a:r>
          </a:p>
        </p:txBody>
      </p:sp>
      <p:sp>
        <p:nvSpPr>
          <p:cNvPr id="33" name="TextBox 33"/>
          <p:cNvSpPr txBox="1"/>
          <p:nvPr/>
        </p:nvSpPr>
        <p:spPr>
          <a:xfrm>
            <a:off x="9412070" y="7208308"/>
            <a:ext cx="4205755" cy="2711047"/>
          </a:xfrm>
          <a:prstGeom prst="rect">
            <a:avLst/>
          </a:prstGeom>
        </p:spPr>
        <p:txBody>
          <a:bodyPr lIns="0" tIns="0" rIns="0" bIns="0" rtlCol="0" anchor="t">
            <a:spAutoFit/>
          </a:bodyPr>
          <a:lstStyle/>
          <a:p>
            <a:pPr algn="ctr">
              <a:lnSpc>
                <a:spcPts val="3070"/>
              </a:lnSpc>
            </a:pPr>
            <a:r>
              <a:rPr lang="en-US" sz="2193">
                <a:solidFill>
                  <a:srgbClr val="000000"/>
                </a:solidFill>
                <a:latin typeface="BentonSans 2"/>
              </a:rPr>
              <a:t>Out of Control</a:t>
            </a:r>
          </a:p>
          <a:p>
            <a:pPr algn="ctr">
              <a:lnSpc>
                <a:spcPts val="3070"/>
              </a:lnSpc>
            </a:pPr>
            <a:r>
              <a:rPr lang="en-US" sz="2193">
                <a:solidFill>
                  <a:srgbClr val="000000"/>
                </a:solidFill>
                <a:latin typeface="BentonSans 2"/>
              </a:rPr>
              <a:t>Angry</a:t>
            </a:r>
          </a:p>
          <a:p>
            <a:pPr algn="ctr">
              <a:lnSpc>
                <a:spcPts val="3070"/>
              </a:lnSpc>
            </a:pPr>
            <a:r>
              <a:rPr lang="en-US" sz="2193">
                <a:solidFill>
                  <a:srgbClr val="000000"/>
                </a:solidFill>
                <a:latin typeface="BentonSans 2"/>
              </a:rPr>
              <a:t>Terrified</a:t>
            </a:r>
          </a:p>
          <a:p>
            <a:pPr algn="ctr">
              <a:lnSpc>
                <a:spcPts val="3070"/>
              </a:lnSpc>
            </a:pPr>
            <a:r>
              <a:rPr lang="en-US" sz="2193">
                <a:solidFill>
                  <a:srgbClr val="000000"/>
                </a:solidFill>
                <a:latin typeface="BentonSans 2"/>
              </a:rPr>
              <a:t>Mad</a:t>
            </a:r>
          </a:p>
          <a:p>
            <a:pPr algn="ctr">
              <a:lnSpc>
                <a:spcPts val="3070"/>
              </a:lnSpc>
            </a:pPr>
            <a:r>
              <a:rPr lang="en-US" sz="2193">
                <a:solidFill>
                  <a:srgbClr val="000000"/>
                </a:solidFill>
                <a:latin typeface="BentonSans 2"/>
              </a:rPr>
              <a:t>Panicked</a:t>
            </a:r>
          </a:p>
          <a:p>
            <a:pPr algn="ctr">
              <a:lnSpc>
                <a:spcPts val="3070"/>
              </a:lnSpc>
            </a:pPr>
            <a:r>
              <a:rPr lang="en-US" sz="2193">
                <a:solidFill>
                  <a:srgbClr val="000000"/>
                </a:solidFill>
                <a:latin typeface="BentonSans 2"/>
              </a:rPr>
              <a:t>Yelling and hitting</a:t>
            </a:r>
          </a:p>
          <a:p>
            <a:pPr algn="ctr">
              <a:lnSpc>
                <a:spcPts val="3070"/>
              </a:lnSpc>
              <a:spcBef>
                <a:spcPct val="0"/>
              </a:spcBef>
            </a:pPr>
            <a:endParaRPr lang="en-US" sz="2193">
              <a:solidFill>
                <a:srgbClr val="000000"/>
              </a:solidFill>
              <a:latin typeface="BentonSans 2"/>
            </a:endParaRPr>
          </a:p>
        </p:txBody>
      </p:sp>
      <p:sp>
        <p:nvSpPr>
          <p:cNvPr id="34" name="TextBox 34"/>
          <p:cNvSpPr txBox="1"/>
          <p:nvPr/>
        </p:nvSpPr>
        <p:spPr>
          <a:xfrm>
            <a:off x="7092157" y="7345861"/>
            <a:ext cx="1555377" cy="1945038"/>
          </a:xfrm>
          <a:prstGeom prst="rect">
            <a:avLst/>
          </a:prstGeom>
        </p:spPr>
        <p:txBody>
          <a:bodyPr lIns="0" tIns="0" rIns="0" bIns="0" rtlCol="0" anchor="t">
            <a:spAutoFit/>
          </a:bodyPr>
          <a:lstStyle/>
          <a:p>
            <a:pPr algn="ctr">
              <a:lnSpc>
                <a:spcPts val="3070"/>
              </a:lnSpc>
            </a:pPr>
            <a:r>
              <a:rPr lang="en-US" sz="2193">
                <a:solidFill>
                  <a:srgbClr val="000000"/>
                </a:solidFill>
                <a:latin typeface="BentonSans 2"/>
              </a:rPr>
              <a:t>Stressed</a:t>
            </a:r>
          </a:p>
          <a:p>
            <a:pPr algn="ctr">
              <a:lnSpc>
                <a:spcPts val="3070"/>
              </a:lnSpc>
            </a:pPr>
            <a:r>
              <a:rPr lang="en-US" sz="2193">
                <a:solidFill>
                  <a:srgbClr val="000000"/>
                </a:solidFill>
                <a:latin typeface="BentonSans 2"/>
              </a:rPr>
              <a:t>Surprised</a:t>
            </a:r>
          </a:p>
          <a:p>
            <a:pPr algn="ctr">
              <a:lnSpc>
                <a:spcPts val="3070"/>
              </a:lnSpc>
            </a:pPr>
            <a:r>
              <a:rPr lang="en-US" sz="2193">
                <a:solidFill>
                  <a:srgbClr val="000000"/>
                </a:solidFill>
                <a:latin typeface="BentonSans 2"/>
              </a:rPr>
              <a:t>Silly</a:t>
            </a:r>
          </a:p>
          <a:p>
            <a:pPr algn="ctr">
              <a:lnSpc>
                <a:spcPts val="3070"/>
              </a:lnSpc>
            </a:pPr>
            <a:r>
              <a:rPr lang="en-US" sz="2193">
                <a:solidFill>
                  <a:srgbClr val="000000"/>
                </a:solidFill>
                <a:latin typeface="BentonSans 2"/>
              </a:rPr>
              <a:t>Excited</a:t>
            </a:r>
          </a:p>
          <a:p>
            <a:pPr algn="ctr">
              <a:lnSpc>
                <a:spcPts val="3070"/>
              </a:lnSpc>
              <a:spcBef>
                <a:spcPct val="0"/>
              </a:spcBef>
            </a:pPr>
            <a:r>
              <a:rPr lang="en-US" sz="2193">
                <a:solidFill>
                  <a:srgbClr val="000000"/>
                </a:solidFill>
                <a:latin typeface="BentonSans 2"/>
              </a:rPr>
              <a:t>Hyper</a:t>
            </a:r>
          </a:p>
        </p:txBody>
      </p:sp>
      <p:grpSp>
        <p:nvGrpSpPr>
          <p:cNvPr id="35" name="Group 35"/>
          <p:cNvGrpSpPr/>
          <p:nvPr/>
        </p:nvGrpSpPr>
        <p:grpSpPr>
          <a:xfrm>
            <a:off x="12991288" y="2678685"/>
            <a:ext cx="1592609" cy="2047901"/>
            <a:chOff x="0" y="-76200"/>
            <a:chExt cx="368175" cy="473427"/>
          </a:xfrm>
        </p:grpSpPr>
        <p:sp>
          <p:nvSpPr>
            <p:cNvPr id="36" name="Freeform 36"/>
            <p:cNvSpPr/>
            <p:nvPr/>
          </p:nvSpPr>
          <p:spPr>
            <a:xfrm>
              <a:off x="0" y="0"/>
              <a:ext cx="368175" cy="366232"/>
            </a:xfrm>
            <a:custGeom>
              <a:avLst/>
              <a:gdLst/>
              <a:ahLst/>
              <a:cxnLst/>
              <a:rect l="l" t="t" r="r" b="b"/>
              <a:pathLst>
                <a:path w="368175" h="366232">
                  <a:moveTo>
                    <a:pt x="0" y="0"/>
                  </a:moveTo>
                  <a:lnTo>
                    <a:pt x="368175" y="0"/>
                  </a:lnTo>
                  <a:lnTo>
                    <a:pt x="368175" y="366232"/>
                  </a:lnTo>
                  <a:lnTo>
                    <a:pt x="0" y="366232"/>
                  </a:lnTo>
                  <a:close/>
                </a:path>
              </a:pathLst>
            </a:custGeom>
            <a:solidFill>
              <a:srgbClr val="008037"/>
            </a:solidFill>
          </p:spPr>
          <p:txBody>
            <a:bodyPr/>
            <a:lstStyle/>
            <a:p>
              <a:endParaRPr lang="en-GB"/>
            </a:p>
          </p:txBody>
        </p:sp>
        <p:sp>
          <p:nvSpPr>
            <p:cNvPr id="37" name="TextBox 37"/>
            <p:cNvSpPr txBox="1"/>
            <p:nvPr/>
          </p:nvSpPr>
          <p:spPr>
            <a:xfrm>
              <a:off x="0" y="-76200"/>
              <a:ext cx="368175" cy="473427"/>
            </a:xfrm>
            <a:prstGeom prst="rect">
              <a:avLst/>
            </a:prstGeom>
          </p:spPr>
          <p:txBody>
            <a:bodyPr lIns="50800" tIns="50800" rIns="50800" bIns="50800" rtlCol="0" anchor="ctr"/>
            <a:lstStyle/>
            <a:p>
              <a:pPr algn="ctr">
                <a:lnSpc>
                  <a:spcPts val="2520"/>
                </a:lnSpc>
              </a:pPr>
              <a:r>
                <a:rPr lang="en-US" sz="1800">
                  <a:solidFill>
                    <a:srgbClr val="000000"/>
                  </a:solidFill>
                  <a:latin typeface="BentonSans 1"/>
                </a:rPr>
                <a:t>Good to </a:t>
              </a:r>
            </a:p>
            <a:p>
              <a:pPr algn="ctr">
                <a:lnSpc>
                  <a:spcPts val="2520"/>
                </a:lnSpc>
              </a:pPr>
              <a:r>
                <a:rPr lang="en-US" sz="1800">
                  <a:solidFill>
                    <a:srgbClr val="000000"/>
                  </a:solidFill>
                  <a:latin typeface="BentonSans 1"/>
                </a:rPr>
                <a:t>go!</a:t>
              </a:r>
            </a:p>
          </p:txBody>
        </p:sp>
      </p:grpSp>
      <p:grpSp>
        <p:nvGrpSpPr>
          <p:cNvPr id="38" name="Group 38"/>
          <p:cNvGrpSpPr/>
          <p:nvPr/>
        </p:nvGrpSpPr>
        <p:grpSpPr>
          <a:xfrm>
            <a:off x="3659801" y="7101969"/>
            <a:ext cx="1592609" cy="2281467"/>
            <a:chOff x="0" y="-76200"/>
            <a:chExt cx="368175" cy="527423"/>
          </a:xfrm>
        </p:grpSpPr>
        <p:sp>
          <p:nvSpPr>
            <p:cNvPr id="39" name="Freeform 39"/>
            <p:cNvSpPr/>
            <p:nvPr/>
          </p:nvSpPr>
          <p:spPr>
            <a:xfrm>
              <a:off x="0" y="0"/>
              <a:ext cx="368175" cy="403454"/>
            </a:xfrm>
            <a:custGeom>
              <a:avLst/>
              <a:gdLst/>
              <a:ahLst/>
              <a:cxnLst/>
              <a:rect l="l" t="t" r="r" b="b"/>
              <a:pathLst>
                <a:path w="368175" h="403454">
                  <a:moveTo>
                    <a:pt x="0" y="0"/>
                  </a:moveTo>
                  <a:lnTo>
                    <a:pt x="368175" y="0"/>
                  </a:lnTo>
                  <a:lnTo>
                    <a:pt x="368175" y="403454"/>
                  </a:lnTo>
                  <a:lnTo>
                    <a:pt x="0" y="403454"/>
                  </a:lnTo>
                  <a:close/>
                </a:path>
              </a:pathLst>
            </a:custGeom>
            <a:solidFill>
              <a:srgbClr val="FFEB00"/>
            </a:solidFill>
          </p:spPr>
          <p:txBody>
            <a:bodyPr/>
            <a:lstStyle/>
            <a:p>
              <a:endParaRPr lang="en-GB"/>
            </a:p>
          </p:txBody>
        </p:sp>
        <p:sp>
          <p:nvSpPr>
            <p:cNvPr id="40" name="TextBox 40"/>
            <p:cNvSpPr txBox="1"/>
            <p:nvPr/>
          </p:nvSpPr>
          <p:spPr>
            <a:xfrm>
              <a:off x="0" y="-76200"/>
              <a:ext cx="368175" cy="527423"/>
            </a:xfrm>
            <a:prstGeom prst="rect">
              <a:avLst/>
            </a:prstGeom>
          </p:spPr>
          <p:txBody>
            <a:bodyPr lIns="50800" tIns="50800" rIns="50800" bIns="50800" rtlCol="0" anchor="ctr"/>
            <a:lstStyle/>
            <a:p>
              <a:pPr algn="ctr">
                <a:lnSpc>
                  <a:spcPts val="2520"/>
                </a:lnSpc>
              </a:pPr>
              <a:r>
                <a:rPr lang="en-US" sz="1800">
                  <a:solidFill>
                    <a:srgbClr val="000000"/>
                  </a:solidFill>
                  <a:latin typeface="BentonSans 1"/>
                </a:rPr>
                <a:t>Brain and body starting to move quickly. Not as in control.</a:t>
              </a:r>
            </a:p>
          </p:txBody>
        </p:sp>
      </p:grpSp>
      <p:grpSp>
        <p:nvGrpSpPr>
          <p:cNvPr id="41" name="Group 41"/>
          <p:cNvGrpSpPr/>
          <p:nvPr/>
        </p:nvGrpSpPr>
        <p:grpSpPr>
          <a:xfrm>
            <a:off x="13035590" y="7101968"/>
            <a:ext cx="1548307" cy="2188932"/>
            <a:chOff x="0" y="-76200"/>
            <a:chExt cx="357933" cy="506030"/>
          </a:xfrm>
        </p:grpSpPr>
        <p:sp>
          <p:nvSpPr>
            <p:cNvPr id="42" name="Freeform 42"/>
            <p:cNvSpPr/>
            <p:nvPr/>
          </p:nvSpPr>
          <p:spPr>
            <a:xfrm>
              <a:off x="0" y="0"/>
              <a:ext cx="357933" cy="366232"/>
            </a:xfrm>
            <a:custGeom>
              <a:avLst/>
              <a:gdLst/>
              <a:ahLst/>
              <a:cxnLst/>
              <a:rect l="l" t="t" r="r" b="b"/>
              <a:pathLst>
                <a:path w="357933" h="366232">
                  <a:moveTo>
                    <a:pt x="0" y="0"/>
                  </a:moveTo>
                  <a:lnTo>
                    <a:pt x="357933" y="0"/>
                  </a:lnTo>
                  <a:lnTo>
                    <a:pt x="357933" y="366232"/>
                  </a:lnTo>
                  <a:lnTo>
                    <a:pt x="0" y="366232"/>
                  </a:lnTo>
                  <a:close/>
                </a:path>
              </a:pathLst>
            </a:custGeom>
            <a:solidFill>
              <a:srgbClr val="FF1616"/>
            </a:solidFill>
          </p:spPr>
          <p:txBody>
            <a:bodyPr/>
            <a:lstStyle/>
            <a:p>
              <a:endParaRPr lang="en-GB"/>
            </a:p>
          </p:txBody>
        </p:sp>
        <p:sp>
          <p:nvSpPr>
            <p:cNvPr id="43" name="TextBox 43"/>
            <p:cNvSpPr txBox="1"/>
            <p:nvPr/>
          </p:nvSpPr>
          <p:spPr>
            <a:xfrm>
              <a:off x="0" y="-76200"/>
              <a:ext cx="357933" cy="506030"/>
            </a:xfrm>
            <a:prstGeom prst="rect">
              <a:avLst/>
            </a:prstGeom>
          </p:spPr>
          <p:txBody>
            <a:bodyPr lIns="50800" tIns="50800" rIns="50800" bIns="50800" rtlCol="0" anchor="ctr"/>
            <a:lstStyle/>
            <a:p>
              <a:pPr algn="ctr">
                <a:lnSpc>
                  <a:spcPts val="2520"/>
                </a:lnSpc>
              </a:pPr>
              <a:r>
                <a:rPr lang="en-US" sz="1800">
                  <a:solidFill>
                    <a:srgbClr val="000000"/>
                  </a:solidFill>
                  <a:latin typeface="BentonSans 1"/>
                </a:rPr>
                <a:t>Brain and body moving too fast! Out of control.</a:t>
              </a: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a:p>
        </p:txBody>
      </p:sp>
      <p:sp>
        <p:nvSpPr>
          <p:cNvPr id="3" name="TextBox 3"/>
          <p:cNvSpPr txBox="1"/>
          <p:nvPr/>
        </p:nvSpPr>
        <p:spPr>
          <a:xfrm>
            <a:off x="1028700" y="964775"/>
            <a:ext cx="16230600" cy="413671"/>
          </a:xfrm>
          <a:prstGeom prst="rect">
            <a:avLst/>
          </a:prstGeom>
        </p:spPr>
        <p:txBody>
          <a:bodyPr lIns="0" tIns="0" rIns="0" bIns="0" rtlCol="0" anchor="t">
            <a:spAutoFit/>
          </a:bodyPr>
          <a:lstStyle/>
          <a:p>
            <a:pPr algn="ctr">
              <a:lnSpc>
                <a:spcPts val="3434"/>
              </a:lnSpc>
              <a:spcBef>
                <a:spcPct val="0"/>
              </a:spcBef>
            </a:pPr>
            <a:r>
              <a:rPr lang="en-US" sz="2452">
                <a:solidFill>
                  <a:srgbClr val="000000"/>
                </a:solidFill>
                <a:latin typeface="Hit and Run"/>
              </a:rPr>
              <a:t>Zones toolbox</a:t>
            </a:r>
          </a:p>
        </p:txBody>
      </p:sp>
      <p:sp>
        <p:nvSpPr>
          <p:cNvPr id="4" name="Freeform 4"/>
          <p:cNvSpPr/>
          <p:nvPr/>
        </p:nvSpPr>
        <p:spPr>
          <a:xfrm>
            <a:off x="5236426" y="2583128"/>
            <a:ext cx="7766638" cy="6223019"/>
          </a:xfrm>
          <a:custGeom>
            <a:avLst/>
            <a:gdLst/>
            <a:ahLst/>
            <a:cxnLst/>
            <a:rect l="l" t="t" r="r" b="b"/>
            <a:pathLst>
              <a:path w="7766638" h="6223019">
                <a:moveTo>
                  <a:pt x="0" y="0"/>
                </a:moveTo>
                <a:lnTo>
                  <a:pt x="7766638" y="0"/>
                </a:lnTo>
                <a:lnTo>
                  <a:pt x="7766638" y="6223019"/>
                </a:lnTo>
                <a:lnTo>
                  <a:pt x="0" y="6223019"/>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a:p>
        </p:txBody>
      </p:sp>
      <p:grpSp>
        <p:nvGrpSpPr>
          <p:cNvPr id="6" name="Group 6"/>
          <p:cNvGrpSpPr/>
          <p:nvPr/>
        </p:nvGrpSpPr>
        <p:grpSpPr>
          <a:xfrm>
            <a:off x="1028700" y="3526694"/>
            <a:ext cx="16366796" cy="5782595"/>
            <a:chOff x="0" y="0"/>
            <a:chExt cx="3284784" cy="1160556"/>
          </a:xfrm>
        </p:grpSpPr>
        <p:sp>
          <p:nvSpPr>
            <p:cNvPr id="7" name="Freeform 7"/>
            <p:cNvSpPr/>
            <p:nvPr/>
          </p:nvSpPr>
          <p:spPr>
            <a:xfrm>
              <a:off x="0" y="0"/>
              <a:ext cx="3284784" cy="1160556"/>
            </a:xfrm>
            <a:custGeom>
              <a:avLst/>
              <a:gdLst/>
              <a:ahLst/>
              <a:cxnLst/>
              <a:rect l="l" t="t" r="r" b="b"/>
              <a:pathLst>
                <a:path w="3284784" h="1160556">
                  <a:moveTo>
                    <a:pt x="17502" y="0"/>
                  </a:moveTo>
                  <a:lnTo>
                    <a:pt x="3267282" y="0"/>
                  </a:lnTo>
                  <a:cubicBezTo>
                    <a:pt x="3271924" y="0"/>
                    <a:pt x="3276376" y="1844"/>
                    <a:pt x="3279658" y="5126"/>
                  </a:cubicBezTo>
                  <a:cubicBezTo>
                    <a:pt x="3282940" y="8408"/>
                    <a:pt x="3284784" y="12860"/>
                    <a:pt x="3284784" y="17502"/>
                  </a:cubicBezTo>
                  <a:lnTo>
                    <a:pt x="3284784" y="1143054"/>
                  </a:lnTo>
                  <a:cubicBezTo>
                    <a:pt x="3284784" y="1147695"/>
                    <a:pt x="3282940" y="1152147"/>
                    <a:pt x="3279658" y="1155429"/>
                  </a:cubicBezTo>
                  <a:cubicBezTo>
                    <a:pt x="3276376" y="1158712"/>
                    <a:pt x="3271924" y="1160556"/>
                    <a:pt x="3267282" y="1160556"/>
                  </a:cubicBezTo>
                  <a:lnTo>
                    <a:pt x="17502" y="1160556"/>
                  </a:lnTo>
                  <a:cubicBezTo>
                    <a:pt x="12860" y="1160556"/>
                    <a:pt x="8408" y="1158712"/>
                    <a:pt x="5126" y="1155429"/>
                  </a:cubicBezTo>
                  <a:cubicBezTo>
                    <a:pt x="1844" y="1152147"/>
                    <a:pt x="0" y="1147695"/>
                    <a:pt x="0" y="1143054"/>
                  </a:cubicBezTo>
                  <a:lnTo>
                    <a:pt x="0" y="17502"/>
                  </a:lnTo>
                  <a:cubicBezTo>
                    <a:pt x="0" y="12860"/>
                    <a:pt x="1844" y="8408"/>
                    <a:pt x="5126" y="5126"/>
                  </a:cubicBezTo>
                  <a:cubicBezTo>
                    <a:pt x="8408" y="1844"/>
                    <a:pt x="12860" y="0"/>
                    <a:pt x="17502" y="0"/>
                  </a:cubicBezTo>
                  <a:close/>
                </a:path>
              </a:pathLst>
            </a:custGeom>
            <a:solidFill>
              <a:srgbClr val="FFFFFF"/>
            </a:solidFill>
            <a:ln w="85725" cap="rnd">
              <a:solidFill>
                <a:srgbClr val="000000"/>
              </a:solidFill>
              <a:round/>
            </a:ln>
          </p:spPr>
          <p:txBody>
            <a:bodyPr/>
            <a:lstStyle/>
            <a:p>
              <a:endParaRPr lang="en-GB"/>
            </a:p>
          </p:txBody>
        </p:sp>
        <p:sp>
          <p:nvSpPr>
            <p:cNvPr id="8" name="TextBox 8"/>
            <p:cNvSpPr txBox="1"/>
            <p:nvPr/>
          </p:nvSpPr>
          <p:spPr>
            <a:xfrm>
              <a:off x="0" y="-57150"/>
              <a:ext cx="812800" cy="869950"/>
            </a:xfrm>
            <a:prstGeom prst="rect">
              <a:avLst/>
            </a:prstGeom>
          </p:spPr>
          <p:txBody>
            <a:bodyPr lIns="50800" tIns="50800" rIns="50800" bIns="50800" rtlCol="0" anchor="ctr"/>
            <a:lstStyle/>
            <a:p>
              <a:pPr algn="ctr">
                <a:lnSpc>
                  <a:spcPts val="2052"/>
                </a:lnSpc>
              </a:pPr>
              <a:endParaRPr/>
            </a:p>
          </p:txBody>
        </p:sp>
      </p:grpSp>
      <p:sp>
        <p:nvSpPr>
          <p:cNvPr id="9" name="TextBox 9"/>
          <p:cNvSpPr txBox="1"/>
          <p:nvPr/>
        </p:nvSpPr>
        <p:spPr>
          <a:xfrm>
            <a:off x="1004445" y="1464171"/>
            <a:ext cx="16230600" cy="1118957"/>
          </a:xfrm>
          <a:prstGeom prst="rect">
            <a:avLst/>
          </a:prstGeom>
        </p:spPr>
        <p:txBody>
          <a:bodyPr lIns="0" tIns="0" rIns="0" bIns="0" rtlCol="0" anchor="t">
            <a:spAutoFit/>
          </a:bodyPr>
          <a:lstStyle/>
          <a:p>
            <a:pPr algn="just">
              <a:lnSpc>
                <a:spcPts val="2900"/>
              </a:lnSpc>
            </a:pPr>
            <a:r>
              <a:rPr lang="en-US" sz="2071">
                <a:solidFill>
                  <a:srgbClr val="000000"/>
                </a:solidFill>
                <a:latin typeface="BentonSans 4"/>
              </a:rPr>
              <a:t>A zones toolbox contains many strategies that you can use to help you when you are in a certain zone. You might find that you have the same strategies in each zone and that is absolutely fine.</a:t>
            </a:r>
          </a:p>
          <a:p>
            <a:pPr algn="just">
              <a:lnSpc>
                <a:spcPts val="2900"/>
              </a:lnSpc>
            </a:pPr>
            <a:endParaRPr lang="en-US" sz="2071">
              <a:solidFill>
                <a:srgbClr val="000000"/>
              </a:solidFill>
              <a:latin typeface="BentonSans 4"/>
            </a:endParaRPr>
          </a:p>
        </p:txBody>
      </p:sp>
      <p:grpSp>
        <p:nvGrpSpPr>
          <p:cNvPr id="10" name="Group 10"/>
          <p:cNvGrpSpPr/>
          <p:nvPr/>
        </p:nvGrpSpPr>
        <p:grpSpPr>
          <a:xfrm>
            <a:off x="1225934" y="3863641"/>
            <a:ext cx="3933151" cy="5108700"/>
            <a:chOff x="0" y="0"/>
            <a:chExt cx="789376" cy="1025306"/>
          </a:xfrm>
        </p:grpSpPr>
        <p:sp>
          <p:nvSpPr>
            <p:cNvPr id="11" name="Freeform 11"/>
            <p:cNvSpPr/>
            <p:nvPr/>
          </p:nvSpPr>
          <p:spPr>
            <a:xfrm>
              <a:off x="0" y="0"/>
              <a:ext cx="789376" cy="1025306"/>
            </a:xfrm>
            <a:custGeom>
              <a:avLst/>
              <a:gdLst/>
              <a:ahLst/>
              <a:cxnLst/>
              <a:rect l="l" t="t" r="r" b="b"/>
              <a:pathLst>
                <a:path w="789376" h="1025306">
                  <a:moveTo>
                    <a:pt x="72830" y="0"/>
                  </a:moveTo>
                  <a:lnTo>
                    <a:pt x="716546" y="0"/>
                  </a:lnTo>
                  <a:cubicBezTo>
                    <a:pt x="756769" y="0"/>
                    <a:pt x="789376" y="32607"/>
                    <a:pt x="789376" y="72830"/>
                  </a:cubicBezTo>
                  <a:lnTo>
                    <a:pt x="789376" y="952476"/>
                  </a:lnTo>
                  <a:cubicBezTo>
                    <a:pt x="789376" y="992699"/>
                    <a:pt x="756769" y="1025306"/>
                    <a:pt x="716546" y="1025306"/>
                  </a:cubicBezTo>
                  <a:lnTo>
                    <a:pt x="72830" y="1025306"/>
                  </a:lnTo>
                  <a:cubicBezTo>
                    <a:pt x="32607" y="1025306"/>
                    <a:pt x="0" y="992699"/>
                    <a:pt x="0" y="952476"/>
                  </a:cubicBezTo>
                  <a:lnTo>
                    <a:pt x="0" y="72830"/>
                  </a:lnTo>
                  <a:cubicBezTo>
                    <a:pt x="0" y="32607"/>
                    <a:pt x="32607" y="0"/>
                    <a:pt x="72830" y="0"/>
                  </a:cubicBezTo>
                  <a:close/>
                </a:path>
              </a:pathLst>
            </a:custGeom>
            <a:solidFill>
              <a:srgbClr val="FFFFFF"/>
            </a:solidFill>
            <a:ln w="76200" cap="rnd">
              <a:solidFill>
                <a:srgbClr val="36A7E9"/>
              </a:solidFill>
              <a:round/>
            </a:ln>
          </p:spPr>
          <p:txBody>
            <a:bodyPr/>
            <a:lstStyle/>
            <a:p>
              <a:endParaRPr lang="en-GB"/>
            </a:p>
          </p:txBody>
        </p:sp>
        <p:sp>
          <p:nvSpPr>
            <p:cNvPr id="12" name="TextBox 12"/>
            <p:cNvSpPr txBox="1"/>
            <p:nvPr/>
          </p:nvSpPr>
          <p:spPr>
            <a:xfrm>
              <a:off x="0" y="-57150"/>
              <a:ext cx="812800" cy="869950"/>
            </a:xfrm>
            <a:prstGeom prst="rect">
              <a:avLst/>
            </a:prstGeom>
          </p:spPr>
          <p:txBody>
            <a:bodyPr lIns="50800" tIns="50800" rIns="50800" bIns="50800" rtlCol="0" anchor="ctr"/>
            <a:lstStyle/>
            <a:p>
              <a:pPr algn="ctr">
                <a:lnSpc>
                  <a:spcPts val="2052"/>
                </a:lnSpc>
              </a:pPr>
              <a:endParaRPr/>
            </a:p>
          </p:txBody>
        </p:sp>
      </p:grpSp>
      <p:grpSp>
        <p:nvGrpSpPr>
          <p:cNvPr id="13" name="Group 13"/>
          <p:cNvGrpSpPr/>
          <p:nvPr/>
        </p:nvGrpSpPr>
        <p:grpSpPr>
          <a:xfrm>
            <a:off x="5236426" y="3863641"/>
            <a:ext cx="3933151" cy="5108700"/>
            <a:chOff x="0" y="0"/>
            <a:chExt cx="789376" cy="1025306"/>
          </a:xfrm>
        </p:grpSpPr>
        <p:sp>
          <p:nvSpPr>
            <p:cNvPr id="14" name="Freeform 14"/>
            <p:cNvSpPr/>
            <p:nvPr/>
          </p:nvSpPr>
          <p:spPr>
            <a:xfrm>
              <a:off x="0" y="0"/>
              <a:ext cx="789376" cy="1025306"/>
            </a:xfrm>
            <a:custGeom>
              <a:avLst/>
              <a:gdLst/>
              <a:ahLst/>
              <a:cxnLst/>
              <a:rect l="l" t="t" r="r" b="b"/>
              <a:pathLst>
                <a:path w="789376" h="1025306">
                  <a:moveTo>
                    <a:pt x="72830" y="0"/>
                  </a:moveTo>
                  <a:lnTo>
                    <a:pt x="716546" y="0"/>
                  </a:lnTo>
                  <a:cubicBezTo>
                    <a:pt x="756769" y="0"/>
                    <a:pt x="789376" y="32607"/>
                    <a:pt x="789376" y="72830"/>
                  </a:cubicBezTo>
                  <a:lnTo>
                    <a:pt x="789376" y="952476"/>
                  </a:lnTo>
                  <a:cubicBezTo>
                    <a:pt x="789376" y="992699"/>
                    <a:pt x="756769" y="1025306"/>
                    <a:pt x="716546" y="1025306"/>
                  </a:cubicBezTo>
                  <a:lnTo>
                    <a:pt x="72830" y="1025306"/>
                  </a:lnTo>
                  <a:cubicBezTo>
                    <a:pt x="32607" y="1025306"/>
                    <a:pt x="0" y="992699"/>
                    <a:pt x="0" y="952476"/>
                  </a:cubicBezTo>
                  <a:lnTo>
                    <a:pt x="0" y="72830"/>
                  </a:lnTo>
                  <a:cubicBezTo>
                    <a:pt x="0" y="32607"/>
                    <a:pt x="32607" y="0"/>
                    <a:pt x="72830" y="0"/>
                  </a:cubicBezTo>
                  <a:close/>
                </a:path>
              </a:pathLst>
            </a:custGeom>
            <a:solidFill>
              <a:srgbClr val="FFFFFF"/>
            </a:solidFill>
            <a:ln w="76200" cap="rnd">
              <a:solidFill>
                <a:srgbClr val="008037"/>
              </a:solidFill>
              <a:round/>
            </a:ln>
          </p:spPr>
          <p:txBody>
            <a:bodyPr/>
            <a:lstStyle/>
            <a:p>
              <a:endParaRPr lang="en-GB"/>
            </a:p>
          </p:txBody>
        </p:sp>
        <p:sp>
          <p:nvSpPr>
            <p:cNvPr id="15" name="TextBox 15"/>
            <p:cNvSpPr txBox="1"/>
            <p:nvPr/>
          </p:nvSpPr>
          <p:spPr>
            <a:xfrm>
              <a:off x="0" y="-57150"/>
              <a:ext cx="812800" cy="869950"/>
            </a:xfrm>
            <a:prstGeom prst="rect">
              <a:avLst/>
            </a:prstGeom>
          </p:spPr>
          <p:txBody>
            <a:bodyPr lIns="50800" tIns="50800" rIns="50800" bIns="50800" rtlCol="0" anchor="ctr"/>
            <a:lstStyle/>
            <a:p>
              <a:pPr algn="ctr">
                <a:lnSpc>
                  <a:spcPts val="2052"/>
                </a:lnSpc>
              </a:pPr>
              <a:endParaRPr/>
            </a:p>
          </p:txBody>
        </p:sp>
      </p:grpSp>
      <p:grpSp>
        <p:nvGrpSpPr>
          <p:cNvPr id="16" name="Group 16"/>
          <p:cNvGrpSpPr/>
          <p:nvPr/>
        </p:nvGrpSpPr>
        <p:grpSpPr>
          <a:xfrm>
            <a:off x="9254619" y="3863641"/>
            <a:ext cx="3933151" cy="5108700"/>
            <a:chOff x="0" y="0"/>
            <a:chExt cx="789376" cy="1025306"/>
          </a:xfrm>
        </p:grpSpPr>
        <p:sp>
          <p:nvSpPr>
            <p:cNvPr id="17" name="Freeform 17"/>
            <p:cNvSpPr/>
            <p:nvPr/>
          </p:nvSpPr>
          <p:spPr>
            <a:xfrm>
              <a:off x="0" y="0"/>
              <a:ext cx="789376" cy="1025306"/>
            </a:xfrm>
            <a:custGeom>
              <a:avLst/>
              <a:gdLst/>
              <a:ahLst/>
              <a:cxnLst/>
              <a:rect l="l" t="t" r="r" b="b"/>
              <a:pathLst>
                <a:path w="789376" h="1025306">
                  <a:moveTo>
                    <a:pt x="72830" y="0"/>
                  </a:moveTo>
                  <a:lnTo>
                    <a:pt x="716546" y="0"/>
                  </a:lnTo>
                  <a:cubicBezTo>
                    <a:pt x="756769" y="0"/>
                    <a:pt x="789376" y="32607"/>
                    <a:pt x="789376" y="72830"/>
                  </a:cubicBezTo>
                  <a:lnTo>
                    <a:pt x="789376" y="952476"/>
                  </a:lnTo>
                  <a:cubicBezTo>
                    <a:pt x="789376" y="992699"/>
                    <a:pt x="756769" y="1025306"/>
                    <a:pt x="716546" y="1025306"/>
                  </a:cubicBezTo>
                  <a:lnTo>
                    <a:pt x="72830" y="1025306"/>
                  </a:lnTo>
                  <a:cubicBezTo>
                    <a:pt x="32607" y="1025306"/>
                    <a:pt x="0" y="992699"/>
                    <a:pt x="0" y="952476"/>
                  </a:cubicBezTo>
                  <a:lnTo>
                    <a:pt x="0" y="72830"/>
                  </a:lnTo>
                  <a:cubicBezTo>
                    <a:pt x="0" y="32607"/>
                    <a:pt x="32607" y="0"/>
                    <a:pt x="72830" y="0"/>
                  </a:cubicBezTo>
                  <a:close/>
                </a:path>
              </a:pathLst>
            </a:custGeom>
            <a:solidFill>
              <a:srgbClr val="FFFFFF"/>
            </a:solidFill>
            <a:ln w="76200" cap="rnd">
              <a:solidFill>
                <a:srgbClr val="FFEB00"/>
              </a:solidFill>
              <a:round/>
            </a:ln>
          </p:spPr>
          <p:txBody>
            <a:bodyPr/>
            <a:lstStyle/>
            <a:p>
              <a:endParaRPr lang="en-GB"/>
            </a:p>
          </p:txBody>
        </p:sp>
        <p:sp>
          <p:nvSpPr>
            <p:cNvPr id="18" name="TextBox 18"/>
            <p:cNvSpPr txBox="1"/>
            <p:nvPr/>
          </p:nvSpPr>
          <p:spPr>
            <a:xfrm>
              <a:off x="0" y="-57150"/>
              <a:ext cx="812800" cy="869950"/>
            </a:xfrm>
            <a:prstGeom prst="rect">
              <a:avLst/>
            </a:prstGeom>
          </p:spPr>
          <p:txBody>
            <a:bodyPr lIns="50800" tIns="50800" rIns="50800" bIns="50800" rtlCol="0" anchor="ctr"/>
            <a:lstStyle/>
            <a:p>
              <a:pPr algn="ctr">
                <a:lnSpc>
                  <a:spcPts val="2052"/>
                </a:lnSpc>
              </a:pPr>
              <a:endParaRPr/>
            </a:p>
          </p:txBody>
        </p:sp>
      </p:grpSp>
      <p:grpSp>
        <p:nvGrpSpPr>
          <p:cNvPr id="19" name="Group 19"/>
          <p:cNvGrpSpPr/>
          <p:nvPr/>
        </p:nvGrpSpPr>
        <p:grpSpPr>
          <a:xfrm>
            <a:off x="13265111" y="3863641"/>
            <a:ext cx="3933151" cy="5108700"/>
            <a:chOff x="0" y="0"/>
            <a:chExt cx="789376" cy="1025306"/>
          </a:xfrm>
        </p:grpSpPr>
        <p:sp>
          <p:nvSpPr>
            <p:cNvPr id="20" name="Freeform 20"/>
            <p:cNvSpPr/>
            <p:nvPr/>
          </p:nvSpPr>
          <p:spPr>
            <a:xfrm>
              <a:off x="0" y="0"/>
              <a:ext cx="789376" cy="1025306"/>
            </a:xfrm>
            <a:custGeom>
              <a:avLst/>
              <a:gdLst/>
              <a:ahLst/>
              <a:cxnLst/>
              <a:rect l="l" t="t" r="r" b="b"/>
              <a:pathLst>
                <a:path w="789376" h="1025306">
                  <a:moveTo>
                    <a:pt x="72830" y="0"/>
                  </a:moveTo>
                  <a:lnTo>
                    <a:pt x="716546" y="0"/>
                  </a:lnTo>
                  <a:cubicBezTo>
                    <a:pt x="756769" y="0"/>
                    <a:pt x="789376" y="32607"/>
                    <a:pt x="789376" y="72830"/>
                  </a:cubicBezTo>
                  <a:lnTo>
                    <a:pt x="789376" y="952476"/>
                  </a:lnTo>
                  <a:cubicBezTo>
                    <a:pt x="789376" y="992699"/>
                    <a:pt x="756769" y="1025306"/>
                    <a:pt x="716546" y="1025306"/>
                  </a:cubicBezTo>
                  <a:lnTo>
                    <a:pt x="72830" y="1025306"/>
                  </a:lnTo>
                  <a:cubicBezTo>
                    <a:pt x="32607" y="1025306"/>
                    <a:pt x="0" y="992699"/>
                    <a:pt x="0" y="952476"/>
                  </a:cubicBezTo>
                  <a:lnTo>
                    <a:pt x="0" y="72830"/>
                  </a:lnTo>
                  <a:cubicBezTo>
                    <a:pt x="0" y="32607"/>
                    <a:pt x="32607" y="0"/>
                    <a:pt x="72830" y="0"/>
                  </a:cubicBezTo>
                  <a:close/>
                </a:path>
              </a:pathLst>
            </a:custGeom>
            <a:solidFill>
              <a:srgbClr val="FFFFFF"/>
            </a:solidFill>
            <a:ln w="76200" cap="rnd">
              <a:solidFill>
                <a:srgbClr val="BE0411"/>
              </a:solidFill>
              <a:round/>
            </a:ln>
          </p:spPr>
          <p:txBody>
            <a:bodyPr/>
            <a:lstStyle/>
            <a:p>
              <a:endParaRPr lang="en-GB"/>
            </a:p>
          </p:txBody>
        </p:sp>
        <p:sp>
          <p:nvSpPr>
            <p:cNvPr id="21" name="TextBox 21"/>
            <p:cNvSpPr txBox="1"/>
            <p:nvPr/>
          </p:nvSpPr>
          <p:spPr>
            <a:xfrm>
              <a:off x="0" y="-57150"/>
              <a:ext cx="812800" cy="869950"/>
            </a:xfrm>
            <a:prstGeom prst="rect">
              <a:avLst/>
            </a:prstGeom>
          </p:spPr>
          <p:txBody>
            <a:bodyPr lIns="50800" tIns="50800" rIns="50800" bIns="50800" rtlCol="0" anchor="ctr"/>
            <a:lstStyle/>
            <a:p>
              <a:pPr algn="ctr">
                <a:lnSpc>
                  <a:spcPts val="2052"/>
                </a:lnSpc>
              </a:pPr>
              <a:endParaRPr/>
            </a:p>
          </p:txBody>
        </p:sp>
      </p:grpSp>
      <p:sp>
        <p:nvSpPr>
          <p:cNvPr id="22" name="TextBox 22"/>
          <p:cNvSpPr txBox="1"/>
          <p:nvPr/>
        </p:nvSpPr>
        <p:spPr>
          <a:xfrm>
            <a:off x="1531693" y="4164010"/>
            <a:ext cx="3321634" cy="4511980"/>
          </a:xfrm>
          <a:prstGeom prst="rect">
            <a:avLst/>
          </a:prstGeom>
        </p:spPr>
        <p:txBody>
          <a:bodyPr lIns="0" tIns="0" rIns="0" bIns="0" rtlCol="0" anchor="t">
            <a:spAutoFit/>
          </a:bodyPr>
          <a:lstStyle/>
          <a:p>
            <a:pPr algn="ctr">
              <a:lnSpc>
                <a:spcPts val="2999"/>
              </a:lnSpc>
            </a:pPr>
            <a:r>
              <a:rPr lang="en-US" sz="2142">
                <a:solidFill>
                  <a:srgbClr val="000000"/>
                </a:solidFill>
                <a:latin typeface="BentonSans 2"/>
              </a:rPr>
              <a:t>Robots, Jellyfish and Towers game</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Talk to someone</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Ask for a hug</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Draw a picture</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Go for a walk</a:t>
            </a:r>
          </a:p>
          <a:p>
            <a:pPr algn="ctr">
              <a:lnSpc>
                <a:spcPts val="2999"/>
              </a:lnSpc>
            </a:pPr>
            <a:endParaRPr lang="en-US" sz="2142">
              <a:solidFill>
                <a:srgbClr val="000000"/>
              </a:solidFill>
              <a:latin typeface="BentonSans 2"/>
            </a:endParaRPr>
          </a:p>
          <a:p>
            <a:pPr algn="ctr">
              <a:lnSpc>
                <a:spcPts val="2999"/>
              </a:lnSpc>
              <a:spcBef>
                <a:spcPct val="0"/>
              </a:spcBef>
            </a:pPr>
            <a:r>
              <a:rPr lang="en-US" sz="2142">
                <a:solidFill>
                  <a:srgbClr val="000000"/>
                </a:solidFill>
                <a:latin typeface="BentonSans 2"/>
              </a:rPr>
              <a:t>Take a break</a:t>
            </a:r>
          </a:p>
        </p:txBody>
      </p:sp>
      <p:sp>
        <p:nvSpPr>
          <p:cNvPr id="23" name="TextBox 23"/>
          <p:cNvSpPr txBox="1"/>
          <p:nvPr/>
        </p:nvSpPr>
        <p:spPr>
          <a:xfrm>
            <a:off x="5551986" y="4086177"/>
            <a:ext cx="3321634" cy="5260348"/>
          </a:xfrm>
          <a:prstGeom prst="rect">
            <a:avLst/>
          </a:prstGeom>
        </p:spPr>
        <p:txBody>
          <a:bodyPr lIns="0" tIns="0" rIns="0" bIns="0" rtlCol="0" anchor="t">
            <a:spAutoFit/>
          </a:bodyPr>
          <a:lstStyle/>
          <a:p>
            <a:pPr algn="ctr">
              <a:lnSpc>
                <a:spcPts val="2999"/>
              </a:lnSpc>
            </a:pPr>
            <a:r>
              <a:rPr lang="en-US" sz="2142">
                <a:solidFill>
                  <a:srgbClr val="000000"/>
                </a:solidFill>
                <a:latin typeface="BentonSans 2"/>
              </a:rPr>
              <a:t>Give your best effort in school</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Listen to your family</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Be helpful</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Be kind</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Read a book</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Play a game</a:t>
            </a:r>
          </a:p>
          <a:p>
            <a:pPr algn="ctr">
              <a:lnSpc>
                <a:spcPts val="2999"/>
              </a:lnSpc>
            </a:pPr>
            <a:endParaRPr lang="en-US" sz="2142">
              <a:solidFill>
                <a:srgbClr val="000000"/>
              </a:solidFill>
              <a:latin typeface="BentonSans 2"/>
            </a:endParaRPr>
          </a:p>
          <a:p>
            <a:pPr algn="ctr">
              <a:lnSpc>
                <a:spcPts val="2999"/>
              </a:lnSpc>
              <a:spcBef>
                <a:spcPct val="0"/>
              </a:spcBef>
            </a:pPr>
            <a:endParaRPr lang="en-US" sz="2142">
              <a:solidFill>
                <a:srgbClr val="000000"/>
              </a:solidFill>
              <a:latin typeface="BentonSans 2"/>
            </a:endParaRPr>
          </a:p>
        </p:txBody>
      </p:sp>
      <p:sp>
        <p:nvSpPr>
          <p:cNvPr id="24" name="TextBox 24"/>
          <p:cNvSpPr txBox="1"/>
          <p:nvPr/>
        </p:nvSpPr>
        <p:spPr>
          <a:xfrm>
            <a:off x="9560770" y="4086177"/>
            <a:ext cx="3321634" cy="4886164"/>
          </a:xfrm>
          <a:prstGeom prst="rect">
            <a:avLst/>
          </a:prstGeom>
        </p:spPr>
        <p:txBody>
          <a:bodyPr lIns="0" tIns="0" rIns="0" bIns="0" rtlCol="0" anchor="t">
            <a:spAutoFit/>
          </a:bodyPr>
          <a:lstStyle/>
          <a:p>
            <a:pPr algn="ctr">
              <a:lnSpc>
                <a:spcPts val="2999"/>
              </a:lnSpc>
            </a:pPr>
            <a:r>
              <a:rPr lang="en-US" sz="2142">
                <a:solidFill>
                  <a:srgbClr val="000000"/>
                </a:solidFill>
                <a:latin typeface="BentonSans 2"/>
              </a:rPr>
              <a:t>Squeeze a stress ball or use a fidget toy</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Talk to someone</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Take a break</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Do some deep breathing</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Use a worry monster</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Practise mindfulness</a:t>
            </a:r>
          </a:p>
          <a:p>
            <a:pPr algn="ctr">
              <a:lnSpc>
                <a:spcPts val="2999"/>
              </a:lnSpc>
              <a:spcBef>
                <a:spcPct val="0"/>
              </a:spcBef>
            </a:pPr>
            <a:endParaRPr lang="en-US" sz="2142">
              <a:solidFill>
                <a:srgbClr val="000000"/>
              </a:solidFill>
              <a:latin typeface="BentonSans 2"/>
            </a:endParaRPr>
          </a:p>
        </p:txBody>
      </p:sp>
      <p:sp>
        <p:nvSpPr>
          <p:cNvPr id="25" name="TextBox 25"/>
          <p:cNvSpPr txBox="1"/>
          <p:nvPr/>
        </p:nvSpPr>
        <p:spPr>
          <a:xfrm>
            <a:off x="13570870" y="4086177"/>
            <a:ext cx="3321634" cy="4886164"/>
          </a:xfrm>
          <a:prstGeom prst="rect">
            <a:avLst/>
          </a:prstGeom>
        </p:spPr>
        <p:txBody>
          <a:bodyPr lIns="0" tIns="0" rIns="0" bIns="0" rtlCol="0" anchor="t">
            <a:spAutoFit/>
          </a:bodyPr>
          <a:lstStyle/>
          <a:p>
            <a:pPr algn="ctr">
              <a:lnSpc>
                <a:spcPts val="2999"/>
              </a:lnSpc>
            </a:pPr>
            <a:r>
              <a:rPr lang="en-US" sz="2142">
                <a:solidFill>
                  <a:srgbClr val="000000"/>
                </a:solidFill>
                <a:latin typeface="BentonSans 2"/>
              </a:rPr>
              <a:t>Squeeze a stress ball or use a fidget toy</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Write it all down on paper and rip it up!</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Do some deep breathing</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Ask someone for help</a:t>
            </a:r>
          </a:p>
          <a:p>
            <a:pPr algn="ctr">
              <a:lnSpc>
                <a:spcPts val="2999"/>
              </a:lnSpc>
            </a:pPr>
            <a:endParaRPr lang="en-US" sz="2142">
              <a:solidFill>
                <a:srgbClr val="000000"/>
              </a:solidFill>
              <a:latin typeface="BentonSans 2"/>
            </a:endParaRPr>
          </a:p>
          <a:p>
            <a:pPr algn="ctr">
              <a:lnSpc>
                <a:spcPts val="2999"/>
              </a:lnSpc>
            </a:pPr>
            <a:r>
              <a:rPr lang="en-US" sz="2142">
                <a:solidFill>
                  <a:srgbClr val="000000"/>
                </a:solidFill>
                <a:latin typeface="BentonSans 2"/>
              </a:rPr>
              <a:t>Squeeze all your muscles and relax them.</a:t>
            </a:r>
          </a:p>
          <a:p>
            <a:pPr algn="ctr">
              <a:lnSpc>
                <a:spcPts val="2999"/>
              </a:lnSpc>
              <a:spcBef>
                <a:spcPct val="0"/>
              </a:spcBef>
            </a:pPr>
            <a:endParaRPr lang="en-US" sz="2142">
              <a:solidFill>
                <a:srgbClr val="000000"/>
              </a:solidFill>
              <a:latin typeface="BentonSans 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a:off x="14076169" y="5802552"/>
            <a:ext cx="3861221" cy="4174293"/>
          </a:xfrm>
          <a:custGeom>
            <a:avLst/>
            <a:gdLst/>
            <a:ahLst/>
            <a:cxnLst/>
            <a:rect l="l" t="t" r="r" b="b"/>
            <a:pathLst>
              <a:path w="3861221" h="4174293">
                <a:moveTo>
                  <a:pt x="0" y="0"/>
                </a:moveTo>
                <a:lnTo>
                  <a:pt x="3861220" y="0"/>
                </a:lnTo>
                <a:lnTo>
                  <a:pt x="3861220" y="4174293"/>
                </a:lnTo>
                <a:lnTo>
                  <a:pt x="0" y="4174293"/>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6" name="Freeform 6"/>
          <p:cNvSpPr/>
          <p:nvPr/>
        </p:nvSpPr>
        <p:spPr>
          <a:xfrm rot="-10800000">
            <a:off x="1229936" y="1553129"/>
            <a:ext cx="5321852" cy="1543337"/>
          </a:xfrm>
          <a:custGeom>
            <a:avLst/>
            <a:gdLst/>
            <a:ahLst/>
            <a:cxnLst/>
            <a:rect l="l" t="t" r="r" b="b"/>
            <a:pathLst>
              <a:path w="5321852" h="1543337">
                <a:moveTo>
                  <a:pt x="0" y="0"/>
                </a:moveTo>
                <a:lnTo>
                  <a:pt x="5321852" y="0"/>
                </a:lnTo>
                <a:lnTo>
                  <a:pt x="5321852" y="1543337"/>
                </a:lnTo>
                <a:lnTo>
                  <a:pt x="0" y="1543337"/>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7" name="TextBox 7"/>
          <p:cNvSpPr txBox="1"/>
          <p:nvPr/>
        </p:nvSpPr>
        <p:spPr>
          <a:xfrm>
            <a:off x="-138779" y="1665334"/>
            <a:ext cx="10806779" cy="1335174"/>
          </a:xfrm>
          <a:prstGeom prst="rect">
            <a:avLst/>
          </a:prstGeom>
        </p:spPr>
        <p:txBody>
          <a:bodyPr wrap="square" lIns="0" tIns="0" rIns="0" bIns="0" rtlCol="0" anchor="t">
            <a:spAutoFit/>
          </a:bodyPr>
          <a:lstStyle/>
          <a:p>
            <a:pPr algn="ctr">
              <a:lnSpc>
                <a:spcPts val="10447"/>
              </a:lnSpc>
              <a:spcBef>
                <a:spcPct val="0"/>
              </a:spcBef>
            </a:pPr>
            <a:r>
              <a:rPr lang="en-US" sz="8706" dirty="0">
                <a:solidFill>
                  <a:srgbClr val="000000"/>
                </a:solidFill>
                <a:latin typeface="Architects Daughter"/>
              </a:rPr>
              <a:t>Session 4 Aims</a:t>
            </a:r>
          </a:p>
        </p:txBody>
      </p:sp>
      <p:sp>
        <p:nvSpPr>
          <p:cNvPr id="8" name="Freeform 8"/>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9" name="TextBox 9"/>
          <p:cNvSpPr txBox="1"/>
          <p:nvPr/>
        </p:nvSpPr>
        <p:spPr>
          <a:xfrm>
            <a:off x="3365332" y="3086941"/>
            <a:ext cx="10313906" cy="6705143"/>
          </a:xfrm>
          <a:prstGeom prst="rect">
            <a:avLst/>
          </a:prstGeom>
        </p:spPr>
        <p:txBody>
          <a:bodyPr lIns="0" tIns="0" rIns="0" bIns="0" rtlCol="0" anchor="t">
            <a:spAutoFit/>
          </a:bodyPr>
          <a:lstStyle/>
          <a:p>
            <a:pPr marL="958531" lvl="1" indent="-479265">
              <a:lnSpc>
                <a:spcPts val="5327"/>
              </a:lnSpc>
              <a:buFont typeface="Arial"/>
              <a:buChar char="•"/>
            </a:pPr>
            <a:r>
              <a:rPr lang="en-US" sz="4439">
                <a:solidFill>
                  <a:srgbClr val="000000"/>
                </a:solidFill>
                <a:latin typeface="Architects Daughter"/>
              </a:rPr>
              <a:t>To understand that there are different ways of thinking about something.​</a:t>
            </a:r>
          </a:p>
          <a:p>
            <a:pPr>
              <a:lnSpc>
                <a:spcPts val="5327"/>
              </a:lnSpc>
            </a:pPr>
            <a:r>
              <a:rPr lang="en-US" sz="4439">
                <a:solidFill>
                  <a:srgbClr val="000000"/>
                </a:solidFill>
                <a:latin typeface="Architects Daughter"/>
              </a:rPr>
              <a:t>​</a:t>
            </a:r>
          </a:p>
          <a:p>
            <a:pPr marL="958531" lvl="1" indent="-479265">
              <a:lnSpc>
                <a:spcPts val="5327"/>
              </a:lnSpc>
              <a:buFont typeface="Arial"/>
              <a:buChar char="•"/>
            </a:pPr>
            <a:r>
              <a:rPr lang="en-US" sz="4439">
                <a:solidFill>
                  <a:srgbClr val="000000"/>
                </a:solidFill>
                <a:latin typeface="Architects Daughter"/>
              </a:rPr>
              <a:t>To be able to identify helpful and unhelpful thoughts.​</a:t>
            </a:r>
          </a:p>
          <a:p>
            <a:pPr>
              <a:lnSpc>
                <a:spcPts val="5327"/>
              </a:lnSpc>
            </a:pPr>
            <a:endParaRPr lang="en-US" sz="4439">
              <a:solidFill>
                <a:srgbClr val="000000"/>
              </a:solidFill>
              <a:latin typeface="Architects Daughter"/>
            </a:endParaRPr>
          </a:p>
          <a:p>
            <a:pPr marL="958531" lvl="1" indent="-479265">
              <a:lnSpc>
                <a:spcPts val="5327"/>
              </a:lnSpc>
              <a:buFont typeface="Arial"/>
              <a:buChar char="•"/>
            </a:pPr>
            <a:r>
              <a:rPr lang="en-US" sz="4439">
                <a:solidFill>
                  <a:srgbClr val="000000"/>
                </a:solidFill>
                <a:latin typeface="Architects Daughter"/>
              </a:rPr>
              <a:t>To know that how we think can affect how we feel and what we do.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585544-28A4-4F15-91A0-1FDBCB1A2DB9}"/>
              </a:ext>
            </a:extLst>
          </p:cNvPr>
          <p:cNvSpPr/>
          <p:nvPr/>
        </p:nvSpPr>
        <p:spPr>
          <a:xfrm>
            <a:off x="332511" y="9615055"/>
            <a:ext cx="872370" cy="540329"/>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828755">
              <a:defRPr/>
            </a:pPr>
            <a:endParaRPr lang="en-GB" sz="3600">
              <a:solidFill>
                <a:prstClr val="white"/>
              </a:solidFill>
              <a:latin typeface="Calibri" panose="020F0502020204030204"/>
            </a:endParaRPr>
          </a:p>
        </p:txBody>
      </p:sp>
      <p:grpSp>
        <p:nvGrpSpPr>
          <p:cNvPr id="9" name="Group 8">
            <a:extLst>
              <a:ext uri="{FF2B5EF4-FFF2-40B4-BE49-F238E27FC236}">
                <a16:creationId xmlns:a16="http://schemas.microsoft.com/office/drawing/2014/main" id="{94EBC356-BF79-41B9-B89E-DCE9F698E2B5}"/>
              </a:ext>
            </a:extLst>
          </p:cNvPr>
          <p:cNvGrpSpPr>
            <a:grpSpLocks/>
          </p:cNvGrpSpPr>
          <p:nvPr/>
        </p:nvGrpSpPr>
        <p:grpSpPr bwMode="auto">
          <a:xfrm>
            <a:off x="193968" y="9122737"/>
            <a:ext cx="2493816" cy="984638"/>
            <a:chOff x="287" y="248"/>
            <a:chExt cx="4689" cy="1853"/>
          </a:xfrm>
        </p:grpSpPr>
        <p:grpSp>
          <p:nvGrpSpPr>
            <p:cNvPr id="10" name="docshapegroup6">
              <a:extLst>
                <a:ext uri="{FF2B5EF4-FFF2-40B4-BE49-F238E27FC236}">
                  <a16:creationId xmlns:a16="http://schemas.microsoft.com/office/drawing/2014/main" id="{18EDA7F2-FF80-4140-80FE-DDA376B34590}"/>
                </a:ext>
              </a:extLst>
            </p:cNvPr>
            <p:cNvGrpSpPr>
              <a:grpSpLocks/>
            </p:cNvGrpSpPr>
            <p:nvPr/>
          </p:nvGrpSpPr>
          <p:grpSpPr bwMode="auto">
            <a:xfrm>
              <a:off x="290" y="248"/>
              <a:ext cx="4686" cy="1447"/>
              <a:chOff x="290" y="-1017"/>
              <a:chExt cx="4686" cy="1447"/>
            </a:xfrm>
          </p:grpSpPr>
          <p:sp>
            <p:nvSpPr>
              <p:cNvPr id="19" name="docshape7">
                <a:extLst>
                  <a:ext uri="{FF2B5EF4-FFF2-40B4-BE49-F238E27FC236}">
                    <a16:creationId xmlns:a16="http://schemas.microsoft.com/office/drawing/2014/main" id="{3A064069-650D-4252-AEF7-BD81D0DABE5A}"/>
                  </a:ext>
                </a:extLst>
              </p:cNvPr>
              <p:cNvSpPr>
                <a:spLocks/>
              </p:cNvSpPr>
              <p:nvPr/>
            </p:nvSpPr>
            <p:spPr bwMode="auto">
              <a:xfrm>
                <a:off x="650" y="-1017"/>
                <a:ext cx="3240" cy="1447"/>
              </a:xfrm>
              <a:custGeom>
                <a:avLst/>
                <a:gdLst>
                  <a:gd name="T0" fmla="+- 0 3615 651"/>
                  <a:gd name="T1" fmla="*/ T0 w 3240"/>
                  <a:gd name="T2" fmla="+- 0 -1016 -1016"/>
                  <a:gd name="T3" fmla="*/ -1016 h 1447"/>
                  <a:gd name="T4" fmla="+- 0 936 651"/>
                  <a:gd name="T5" fmla="*/ T4 w 3240"/>
                  <a:gd name="T6" fmla="+- 0 -1016 -1016"/>
                  <a:gd name="T7" fmla="*/ -1016 h 1447"/>
                  <a:gd name="T8" fmla="+- 0 651 651"/>
                  <a:gd name="T9" fmla="*/ T8 w 3240"/>
                  <a:gd name="T10" fmla="+- 0 430 -1016"/>
                  <a:gd name="T11" fmla="*/ 430 h 1447"/>
                  <a:gd name="T12" fmla="+- 0 3615 651"/>
                  <a:gd name="T13" fmla="*/ T12 w 3240"/>
                  <a:gd name="T14" fmla="+- 0 430 -1016"/>
                  <a:gd name="T15" fmla="*/ 430 h 1447"/>
                  <a:gd name="T16" fmla="+- 0 3891 651"/>
                  <a:gd name="T17" fmla="*/ T16 w 3240"/>
                  <a:gd name="T18" fmla="+- 0 -293 -1016"/>
                  <a:gd name="T19" fmla="*/ -293 h 1447"/>
                  <a:gd name="T20" fmla="+- 0 3615 651"/>
                  <a:gd name="T21" fmla="*/ T20 w 3240"/>
                  <a:gd name="T22" fmla="+- 0 -1016 -1016"/>
                  <a:gd name="T23" fmla="*/ -1016 h 1447"/>
                </a:gdLst>
                <a:ahLst/>
                <a:cxnLst>
                  <a:cxn ang="0">
                    <a:pos x="T1" y="T3"/>
                  </a:cxn>
                  <a:cxn ang="0">
                    <a:pos x="T5" y="T7"/>
                  </a:cxn>
                  <a:cxn ang="0">
                    <a:pos x="T9" y="T11"/>
                  </a:cxn>
                  <a:cxn ang="0">
                    <a:pos x="T13" y="T15"/>
                  </a:cxn>
                  <a:cxn ang="0">
                    <a:pos x="T17" y="T19"/>
                  </a:cxn>
                  <a:cxn ang="0">
                    <a:pos x="T21" y="T23"/>
                  </a:cxn>
                </a:cxnLst>
                <a:rect l="0" t="0" r="r" b="b"/>
                <a:pathLst>
                  <a:path w="3240" h="1447">
                    <a:moveTo>
                      <a:pt x="2964" y="0"/>
                    </a:moveTo>
                    <a:lnTo>
                      <a:pt x="285" y="0"/>
                    </a:lnTo>
                    <a:lnTo>
                      <a:pt x="0" y="1446"/>
                    </a:lnTo>
                    <a:lnTo>
                      <a:pt x="2964" y="1446"/>
                    </a:lnTo>
                    <a:lnTo>
                      <a:pt x="3240" y="723"/>
                    </a:lnTo>
                    <a:lnTo>
                      <a:pt x="2964" y="0"/>
                    </a:lnTo>
                    <a:close/>
                  </a:path>
                </a:pathLst>
              </a:custGeom>
              <a:solidFill>
                <a:srgbClr val="2E2E2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182880" tIns="91440" rIns="182880" bIns="91440" anchor="t" anchorCtr="0" upright="1">
                <a:noAutofit/>
              </a:bodyPr>
              <a:lstStyle/>
              <a:p>
                <a:pPr defTabSz="1828755">
                  <a:defRPr/>
                </a:pPr>
                <a:endParaRPr lang="en-GB" sz="3600">
                  <a:solidFill>
                    <a:prstClr val="black"/>
                  </a:solidFill>
                  <a:latin typeface="Calibri" panose="020F0502020204030204"/>
                </a:endParaRPr>
              </a:p>
            </p:txBody>
          </p:sp>
          <p:sp>
            <p:nvSpPr>
              <p:cNvPr id="20" name="docshape8">
                <a:extLst>
                  <a:ext uri="{FF2B5EF4-FFF2-40B4-BE49-F238E27FC236}">
                    <a16:creationId xmlns:a16="http://schemas.microsoft.com/office/drawing/2014/main" id="{D8DBCE45-A39F-4809-85CE-E6BBF8D70FBE}"/>
                  </a:ext>
                </a:extLst>
              </p:cNvPr>
              <p:cNvSpPr>
                <a:spLocks/>
              </p:cNvSpPr>
              <p:nvPr/>
            </p:nvSpPr>
            <p:spPr bwMode="auto">
              <a:xfrm>
                <a:off x="3714" y="-1017"/>
                <a:ext cx="1262" cy="1447"/>
              </a:xfrm>
              <a:custGeom>
                <a:avLst/>
                <a:gdLst>
                  <a:gd name="T0" fmla="+- 0 4976 3715"/>
                  <a:gd name="T1" fmla="*/ T0 w 1262"/>
                  <a:gd name="T2" fmla="+- 0 -1016 -1016"/>
                  <a:gd name="T3" fmla="*/ -1016 h 1447"/>
                  <a:gd name="T4" fmla="+- 0 3715 3715"/>
                  <a:gd name="T5" fmla="*/ T4 w 1262"/>
                  <a:gd name="T6" fmla="+- 0 -1016 -1016"/>
                  <a:gd name="T7" fmla="*/ -1016 h 1447"/>
                  <a:gd name="T8" fmla="+- 0 3991 3715"/>
                  <a:gd name="T9" fmla="*/ T8 w 1262"/>
                  <a:gd name="T10" fmla="+- 0 -293 -1016"/>
                  <a:gd name="T11" fmla="*/ -293 h 1447"/>
                  <a:gd name="T12" fmla="+- 0 3715 3715"/>
                  <a:gd name="T13" fmla="*/ T12 w 1262"/>
                  <a:gd name="T14" fmla="+- 0 430 -1016"/>
                  <a:gd name="T15" fmla="*/ 430 h 1447"/>
                  <a:gd name="T16" fmla="+- 0 4463 3715"/>
                  <a:gd name="T17" fmla="*/ T16 w 1262"/>
                  <a:gd name="T18" fmla="+- 0 430 -1016"/>
                  <a:gd name="T19" fmla="*/ 430 h 1447"/>
                  <a:gd name="T20" fmla="+- 0 4976 3715"/>
                  <a:gd name="T21" fmla="*/ T20 w 1262"/>
                  <a:gd name="T22" fmla="+- 0 -1016 -1016"/>
                  <a:gd name="T23" fmla="*/ -1016 h 1447"/>
                </a:gdLst>
                <a:ahLst/>
                <a:cxnLst>
                  <a:cxn ang="0">
                    <a:pos x="T1" y="T3"/>
                  </a:cxn>
                  <a:cxn ang="0">
                    <a:pos x="T5" y="T7"/>
                  </a:cxn>
                  <a:cxn ang="0">
                    <a:pos x="T9" y="T11"/>
                  </a:cxn>
                  <a:cxn ang="0">
                    <a:pos x="T13" y="T15"/>
                  </a:cxn>
                  <a:cxn ang="0">
                    <a:pos x="T17" y="T19"/>
                  </a:cxn>
                  <a:cxn ang="0">
                    <a:pos x="T21" y="T23"/>
                  </a:cxn>
                </a:cxnLst>
                <a:rect l="0" t="0" r="r" b="b"/>
                <a:pathLst>
                  <a:path w="1262" h="1447">
                    <a:moveTo>
                      <a:pt x="1261" y="0"/>
                    </a:moveTo>
                    <a:lnTo>
                      <a:pt x="0" y="0"/>
                    </a:lnTo>
                    <a:lnTo>
                      <a:pt x="276" y="723"/>
                    </a:lnTo>
                    <a:lnTo>
                      <a:pt x="0" y="1446"/>
                    </a:lnTo>
                    <a:lnTo>
                      <a:pt x="748" y="1446"/>
                    </a:lnTo>
                    <a:lnTo>
                      <a:pt x="1261" y="0"/>
                    </a:lnTo>
                    <a:close/>
                  </a:path>
                </a:pathLst>
              </a:custGeom>
              <a:solidFill>
                <a:srgbClr val="45BD9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182880" tIns="91440" rIns="182880" bIns="91440" anchor="t" anchorCtr="0" upright="1">
                <a:noAutofit/>
              </a:bodyPr>
              <a:lstStyle/>
              <a:p>
                <a:pPr defTabSz="1828755">
                  <a:defRPr/>
                </a:pPr>
                <a:endParaRPr lang="en-GB" sz="3600">
                  <a:solidFill>
                    <a:prstClr val="black"/>
                  </a:solidFill>
                  <a:latin typeface="Calibri" panose="020F0502020204030204"/>
                </a:endParaRPr>
              </a:p>
            </p:txBody>
          </p:sp>
          <p:sp>
            <p:nvSpPr>
              <p:cNvPr id="21" name="docshape9">
                <a:extLst>
                  <a:ext uri="{FF2B5EF4-FFF2-40B4-BE49-F238E27FC236}">
                    <a16:creationId xmlns:a16="http://schemas.microsoft.com/office/drawing/2014/main" id="{F5146134-63BE-4B49-A1F4-73D3555CB705}"/>
                  </a:ext>
                </a:extLst>
              </p:cNvPr>
              <p:cNvSpPr>
                <a:spLocks/>
              </p:cNvSpPr>
              <p:nvPr/>
            </p:nvSpPr>
            <p:spPr bwMode="auto">
              <a:xfrm>
                <a:off x="290" y="-1017"/>
                <a:ext cx="541" cy="1447"/>
              </a:xfrm>
              <a:custGeom>
                <a:avLst/>
                <a:gdLst>
                  <a:gd name="T0" fmla="+- 0 831 291"/>
                  <a:gd name="T1" fmla="*/ T0 w 541"/>
                  <a:gd name="T2" fmla="+- 0 -1016 -1016"/>
                  <a:gd name="T3" fmla="*/ -1016 h 1447"/>
                  <a:gd name="T4" fmla="+- 0 291 291"/>
                  <a:gd name="T5" fmla="*/ T4 w 541"/>
                  <a:gd name="T6" fmla="+- 0 -1016 -1016"/>
                  <a:gd name="T7" fmla="*/ -1016 h 1447"/>
                  <a:gd name="T8" fmla="+- 0 291 291"/>
                  <a:gd name="T9" fmla="*/ T8 w 541"/>
                  <a:gd name="T10" fmla="+- 0 430 -1016"/>
                  <a:gd name="T11" fmla="*/ 430 h 1447"/>
                  <a:gd name="T12" fmla="+- 0 546 291"/>
                  <a:gd name="T13" fmla="*/ T12 w 541"/>
                  <a:gd name="T14" fmla="+- 0 430 -1016"/>
                  <a:gd name="T15" fmla="*/ 430 h 1447"/>
                  <a:gd name="T16" fmla="+- 0 831 291"/>
                  <a:gd name="T17" fmla="*/ T16 w 541"/>
                  <a:gd name="T18" fmla="+- 0 -1016 -1016"/>
                  <a:gd name="T19" fmla="*/ -1016 h 1447"/>
                </a:gdLst>
                <a:ahLst/>
                <a:cxnLst>
                  <a:cxn ang="0">
                    <a:pos x="T1" y="T3"/>
                  </a:cxn>
                  <a:cxn ang="0">
                    <a:pos x="T5" y="T7"/>
                  </a:cxn>
                  <a:cxn ang="0">
                    <a:pos x="T9" y="T11"/>
                  </a:cxn>
                  <a:cxn ang="0">
                    <a:pos x="T13" y="T15"/>
                  </a:cxn>
                  <a:cxn ang="0">
                    <a:pos x="T17" y="T19"/>
                  </a:cxn>
                </a:cxnLst>
                <a:rect l="0" t="0" r="r" b="b"/>
                <a:pathLst>
                  <a:path w="541" h="1447">
                    <a:moveTo>
                      <a:pt x="540" y="0"/>
                    </a:moveTo>
                    <a:lnTo>
                      <a:pt x="0" y="0"/>
                    </a:lnTo>
                    <a:lnTo>
                      <a:pt x="0" y="1446"/>
                    </a:lnTo>
                    <a:lnTo>
                      <a:pt x="255" y="1446"/>
                    </a:lnTo>
                    <a:lnTo>
                      <a:pt x="540" y="0"/>
                    </a:lnTo>
                    <a:close/>
                  </a:path>
                </a:pathLst>
              </a:custGeom>
              <a:solidFill>
                <a:srgbClr val="F57F2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182880" tIns="91440" rIns="182880" bIns="91440" anchor="t" anchorCtr="0" upright="1">
                <a:noAutofit/>
              </a:bodyPr>
              <a:lstStyle/>
              <a:p>
                <a:pPr defTabSz="1828755">
                  <a:defRPr/>
                </a:pPr>
                <a:endParaRPr lang="en-GB" sz="3600">
                  <a:solidFill>
                    <a:prstClr val="black"/>
                  </a:solidFill>
                  <a:latin typeface="Calibri" panose="020F0502020204030204"/>
                </a:endParaRPr>
              </a:p>
            </p:txBody>
          </p:sp>
          <p:sp>
            <p:nvSpPr>
              <p:cNvPr id="22" name="docshape10">
                <a:extLst>
                  <a:ext uri="{FF2B5EF4-FFF2-40B4-BE49-F238E27FC236}">
                    <a16:creationId xmlns:a16="http://schemas.microsoft.com/office/drawing/2014/main" id="{3E2DAE6B-5101-4E29-BD94-FED902C8EF73}"/>
                  </a:ext>
                </a:extLst>
              </p:cNvPr>
              <p:cNvSpPr>
                <a:spLocks/>
              </p:cNvSpPr>
              <p:nvPr/>
            </p:nvSpPr>
            <p:spPr bwMode="auto">
              <a:xfrm>
                <a:off x="920" y="-792"/>
                <a:ext cx="2674" cy="1017"/>
              </a:xfrm>
              <a:custGeom>
                <a:avLst/>
                <a:gdLst>
                  <a:gd name="T0" fmla="+- 0 1486 921"/>
                  <a:gd name="T1" fmla="*/ T0 w 2674"/>
                  <a:gd name="T2" fmla="+- 0 -687 -791"/>
                  <a:gd name="T3" fmla="*/ -687 h 1017"/>
                  <a:gd name="T4" fmla="+- 0 1368 921"/>
                  <a:gd name="T5" fmla="*/ T4 w 2674"/>
                  <a:gd name="T6" fmla="+- 0 -770 -791"/>
                  <a:gd name="T7" fmla="*/ -770 h 1017"/>
                  <a:gd name="T8" fmla="+- 0 1353 921"/>
                  <a:gd name="T9" fmla="*/ T8 w 2674"/>
                  <a:gd name="T10" fmla="+- 0 -485 -791"/>
                  <a:gd name="T11" fmla="*/ -485 h 1017"/>
                  <a:gd name="T12" fmla="+- 0 1266 921"/>
                  <a:gd name="T13" fmla="*/ T12 w 2674"/>
                  <a:gd name="T14" fmla="+- 0 -356 -791"/>
                  <a:gd name="T15" fmla="*/ -356 h 1017"/>
                  <a:gd name="T16" fmla="+- 0 1237 921"/>
                  <a:gd name="T17" fmla="*/ T16 w 2674"/>
                  <a:gd name="T18" fmla="+- 0 -667 -791"/>
                  <a:gd name="T19" fmla="*/ -667 h 1017"/>
                  <a:gd name="T20" fmla="+- 0 1360 921"/>
                  <a:gd name="T21" fmla="*/ T20 w 2674"/>
                  <a:gd name="T22" fmla="+- 0 -634 -791"/>
                  <a:gd name="T23" fmla="*/ -634 h 1017"/>
                  <a:gd name="T24" fmla="+- 0 1308 921"/>
                  <a:gd name="T25" fmla="*/ T24 w 2674"/>
                  <a:gd name="T26" fmla="+- 0 -777 -791"/>
                  <a:gd name="T27" fmla="*/ -777 h 1017"/>
                  <a:gd name="T28" fmla="+- 0 1050 921"/>
                  <a:gd name="T29" fmla="*/ T28 w 2674"/>
                  <a:gd name="T30" fmla="+- 0 211 -791"/>
                  <a:gd name="T31" fmla="*/ 211 h 1017"/>
                  <a:gd name="T32" fmla="+- 0 1236 921"/>
                  <a:gd name="T33" fmla="*/ T32 w 2674"/>
                  <a:gd name="T34" fmla="+- 0 -233 -791"/>
                  <a:gd name="T35" fmla="*/ -233 h 1017"/>
                  <a:gd name="T36" fmla="+- 0 1262 921"/>
                  <a:gd name="T37" fmla="*/ T36 w 2674"/>
                  <a:gd name="T38" fmla="+- 0 -93 -791"/>
                  <a:gd name="T39" fmla="*/ -93 h 1017"/>
                  <a:gd name="T40" fmla="+- 0 1214 921"/>
                  <a:gd name="T41" fmla="*/ T40 w 2674"/>
                  <a:gd name="T42" fmla="+- 0 154 -791"/>
                  <a:gd name="T43" fmla="*/ 154 h 1017"/>
                  <a:gd name="T44" fmla="+- 0 1343 921"/>
                  <a:gd name="T45" fmla="*/ T44 w 2674"/>
                  <a:gd name="T46" fmla="+- 0 154 -791"/>
                  <a:gd name="T47" fmla="*/ 154 h 1017"/>
                  <a:gd name="T48" fmla="+- 0 1385 921"/>
                  <a:gd name="T49" fmla="*/ T48 w 2674"/>
                  <a:gd name="T50" fmla="+- 0 -65 -791"/>
                  <a:gd name="T51" fmla="*/ -65 h 1017"/>
                  <a:gd name="T52" fmla="+- 0 1384 921"/>
                  <a:gd name="T53" fmla="*/ T52 w 2674"/>
                  <a:gd name="T54" fmla="+- 0 -240 -791"/>
                  <a:gd name="T55" fmla="*/ -240 h 1017"/>
                  <a:gd name="T56" fmla="+- 0 1385 921"/>
                  <a:gd name="T57" fmla="*/ T56 w 2674"/>
                  <a:gd name="T58" fmla="+- 0 -306 -791"/>
                  <a:gd name="T59" fmla="*/ -306 h 1017"/>
                  <a:gd name="T60" fmla="+- 0 1457 921"/>
                  <a:gd name="T61" fmla="*/ T60 w 2674"/>
                  <a:gd name="T62" fmla="+- 0 -393 -791"/>
                  <a:gd name="T63" fmla="*/ -393 h 1017"/>
                  <a:gd name="T64" fmla="+- 0 1502 921"/>
                  <a:gd name="T65" fmla="*/ T64 w 2674"/>
                  <a:gd name="T66" fmla="+- 0 -619 -791"/>
                  <a:gd name="T67" fmla="*/ -619 h 1017"/>
                  <a:gd name="T68" fmla="+- 0 1720 921"/>
                  <a:gd name="T69" fmla="*/ T68 w 2674"/>
                  <a:gd name="T70" fmla="+- 0 211 -791"/>
                  <a:gd name="T71" fmla="*/ 211 h 1017"/>
                  <a:gd name="T72" fmla="+- 0 2791 921"/>
                  <a:gd name="T73" fmla="*/ T72 w 2674"/>
                  <a:gd name="T74" fmla="+- 0 -611 -791"/>
                  <a:gd name="T75" fmla="*/ -611 h 1017"/>
                  <a:gd name="T76" fmla="+- 0 2693 921"/>
                  <a:gd name="T77" fmla="*/ T76 w 2674"/>
                  <a:gd name="T78" fmla="+- 0 -776 -791"/>
                  <a:gd name="T79" fmla="*/ -776 h 1017"/>
                  <a:gd name="T80" fmla="+- 0 2457 921"/>
                  <a:gd name="T81" fmla="*/ T80 w 2674"/>
                  <a:gd name="T82" fmla="+- 0 -739 -791"/>
                  <a:gd name="T83" fmla="*/ -739 h 1017"/>
                  <a:gd name="T84" fmla="+- 0 2377 921"/>
                  <a:gd name="T85" fmla="*/ T84 w 2674"/>
                  <a:gd name="T86" fmla="+- 0 -513 -791"/>
                  <a:gd name="T87" fmla="*/ -513 h 1017"/>
                  <a:gd name="T88" fmla="+- 0 2439 921"/>
                  <a:gd name="T89" fmla="*/ T88 w 2674"/>
                  <a:gd name="T90" fmla="+- 0 -335 -791"/>
                  <a:gd name="T91" fmla="*/ -335 h 1017"/>
                  <a:gd name="T92" fmla="+- 0 2575 921"/>
                  <a:gd name="T93" fmla="*/ T92 w 2674"/>
                  <a:gd name="T94" fmla="+- 0 -139 -791"/>
                  <a:gd name="T95" fmla="*/ -139 h 1017"/>
                  <a:gd name="T96" fmla="+- 0 2562 921"/>
                  <a:gd name="T97" fmla="*/ T96 w 2674"/>
                  <a:gd name="T98" fmla="+- 0 42 -791"/>
                  <a:gd name="T99" fmla="*/ 42 h 1017"/>
                  <a:gd name="T100" fmla="+- 0 2472 921"/>
                  <a:gd name="T101" fmla="*/ T100 w 2674"/>
                  <a:gd name="T102" fmla="+- 0 117 -791"/>
                  <a:gd name="T103" fmla="*/ 117 h 1017"/>
                  <a:gd name="T104" fmla="+- 0 2398 921"/>
                  <a:gd name="T105" fmla="*/ T104 w 2674"/>
                  <a:gd name="T106" fmla="+- 0 37 -791"/>
                  <a:gd name="T107" fmla="*/ 37 h 1017"/>
                  <a:gd name="T108" fmla="+- 0 2278 921"/>
                  <a:gd name="T109" fmla="*/ T108 w 2674"/>
                  <a:gd name="T110" fmla="+- 0 -49 -791"/>
                  <a:gd name="T111" fmla="*/ -49 h 1017"/>
                  <a:gd name="T112" fmla="+- 0 2278 921"/>
                  <a:gd name="T113" fmla="*/ T112 w 2674"/>
                  <a:gd name="T114" fmla="+- 0 124 -791"/>
                  <a:gd name="T115" fmla="*/ 124 h 1017"/>
                  <a:gd name="T116" fmla="+- 0 2460 921"/>
                  <a:gd name="T117" fmla="*/ T116 w 2674"/>
                  <a:gd name="T118" fmla="+- 0 225 -791"/>
                  <a:gd name="T119" fmla="*/ 225 h 1017"/>
                  <a:gd name="T120" fmla="+- 0 2650 921"/>
                  <a:gd name="T121" fmla="*/ T120 w 2674"/>
                  <a:gd name="T122" fmla="+- 0 140 -791"/>
                  <a:gd name="T123" fmla="*/ 140 h 1017"/>
                  <a:gd name="T124" fmla="+- 0 2717 921"/>
                  <a:gd name="T125" fmla="*/ T124 w 2674"/>
                  <a:gd name="T126" fmla="+- 0 -82 -791"/>
                  <a:gd name="T127" fmla="*/ -82 h 1017"/>
                  <a:gd name="T128" fmla="+- 0 2647 921"/>
                  <a:gd name="T129" fmla="*/ T128 w 2674"/>
                  <a:gd name="T130" fmla="+- 0 -294 -791"/>
                  <a:gd name="T131" fmla="*/ -294 h 1017"/>
                  <a:gd name="T132" fmla="+- 0 2517 921"/>
                  <a:gd name="T133" fmla="*/ T132 w 2674"/>
                  <a:gd name="T134" fmla="+- 0 -478 -791"/>
                  <a:gd name="T135" fmla="*/ -478 h 1017"/>
                  <a:gd name="T136" fmla="+- 0 2524 921"/>
                  <a:gd name="T137" fmla="*/ T136 w 2674"/>
                  <a:gd name="T138" fmla="+- 0 -623 -791"/>
                  <a:gd name="T139" fmla="*/ -623 h 1017"/>
                  <a:gd name="T140" fmla="+- 0 2599 921"/>
                  <a:gd name="T141" fmla="*/ T140 w 2674"/>
                  <a:gd name="T142" fmla="+- 0 -682 -791"/>
                  <a:gd name="T143" fmla="*/ -682 h 1017"/>
                  <a:gd name="T144" fmla="+- 0 2661 921"/>
                  <a:gd name="T145" fmla="*/ T144 w 2674"/>
                  <a:gd name="T146" fmla="+- 0 -593 -791"/>
                  <a:gd name="T147" fmla="*/ -593 h 1017"/>
                  <a:gd name="T148" fmla="+- 0 2781 921"/>
                  <a:gd name="T149" fmla="*/ T148 w 2674"/>
                  <a:gd name="T150" fmla="+- 0 -517 -791"/>
                  <a:gd name="T151" fmla="*/ -517 h 1017"/>
                  <a:gd name="T152" fmla="+- 0 3594 921"/>
                  <a:gd name="T153" fmla="*/ T152 w 2674"/>
                  <a:gd name="T154" fmla="+- 0 -777 -791"/>
                  <a:gd name="T155" fmla="*/ -777 h 1017"/>
                  <a:gd name="T156" fmla="+- 0 3398 921"/>
                  <a:gd name="T157" fmla="*/ T156 w 2674"/>
                  <a:gd name="T158" fmla="+- 0 211 -791"/>
                  <a:gd name="T159" fmla="*/ 211 h 1017"/>
                  <a:gd name="T160" fmla="+- 0 3258 921"/>
                  <a:gd name="T161" fmla="*/ T160 w 2674"/>
                  <a:gd name="T162" fmla="+- 0 -256 -791"/>
                  <a:gd name="T163" fmla="*/ -256 h 1017"/>
                  <a:gd name="T164" fmla="+- 0 3284 921"/>
                  <a:gd name="T165" fmla="*/ T164 w 2674"/>
                  <a:gd name="T166" fmla="+- 0 -375 -791"/>
                  <a:gd name="T167" fmla="*/ -375 h 1017"/>
                  <a:gd name="T168" fmla="+- 0 3594 921"/>
                  <a:gd name="T169" fmla="*/ T168 w 2674"/>
                  <a:gd name="T170" fmla="+- 0 -777 -791"/>
                  <a:gd name="T171" fmla="*/ -777 h 101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2674" h="1017">
                    <a:moveTo>
                      <a:pt x="581" y="172"/>
                    </a:moveTo>
                    <a:lnTo>
                      <a:pt x="570" y="124"/>
                    </a:lnTo>
                    <a:lnTo>
                      <a:pt x="565" y="104"/>
                    </a:lnTo>
                    <a:lnTo>
                      <a:pt x="527" y="54"/>
                    </a:lnTo>
                    <a:lnTo>
                      <a:pt x="468" y="24"/>
                    </a:lnTo>
                    <a:lnTo>
                      <a:pt x="447" y="21"/>
                    </a:lnTo>
                    <a:lnTo>
                      <a:pt x="447" y="197"/>
                    </a:lnTo>
                    <a:lnTo>
                      <a:pt x="442" y="251"/>
                    </a:lnTo>
                    <a:lnTo>
                      <a:pt x="432" y="306"/>
                    </a:lnTo>
                    <a:lnTo>
                      <a:pt x="414" y="372"/>
                    </a:lnTo>
                    <a:lnTo>
                      <a:pt x="387" y="413"/>
                    </a:lnTo>
                    <a:lnTo>
                      <a:pt x="345" y="435"/>
                    </a:lnTo>
                    <a:lnTo>
                      <a:pt x="285" y="441"/>
                    </a:lnTo>
                    <a:lnTo>
                      <a:pt x="248" y="441"/>
                    </a:lnTo>
                    <a:lnTo>
                      <a:pt x="316" y="124"/>
                    </a:lnTo>
                    <a:lnTo>
                      <a:pt x="363" y="124"/>
                    </a:lnTo>
                    <a:lnTo>
                      <a:pt x="412" y="132"/>
                    </a:lnTo>
                    <a:lnTo>
                      <a:pt x="439" y="157"/>
                    </a:lnTo>
                    <a:lnTo>
                      <a:pt x="447" y="197"/>
                    </a:lnTo>
                    <a:lnTo>
                      <a:pt x="447" y="21"/>
                    </a:lnTo>
                    <a:lnTo>
                      <a:pt x="387" y="14"/>
                    </a:lnTo>
                    <a:lnTo>
                      <a:pt x="210" y="14"/>
                    </a:lnTo>
                    <a:lnTo>
                      <a:pt x="0" y="1002"/>
                    </a:lnTo>
                    <a:lnTo>
                      <a:pt x="129" y="1002"/>
                    </a:lnTo>
                    <a:lnTo>
                      <a:pt x="225" y="551"/>
                    </a:lnTo>
                    <a:lnTo>
                      <a:pt x="267" y="551"/>
                    </a:lnTo>
                    <a:lnTo>
                      <a:pt x="315" y="558"/>
                    </a:lnTo>
                    <a:lnTo>
                      <a:pt x="343" y="582"/>
                    </a:lnTo>
                    <a:lnTo>
                      <a:pt x="351" y="628"/>
                    </a:lnTo>
                    <a:lnTo>
                      <a:pt x="341" y="698"/>
                    </a:lnTo>
                    <a:lnTo>
                      <a:pt x="323" y="786"/>
                    </a:lnTo>
                    <a:lnTo>
                      <a:pt x="306" y="871"/>
                    </a:lnTo>
                    <a:lnTo>
                      <a:pt x="293" y="945"/>
                    </a:lnTo>
                    <a:lnTo>
                      <a:pt x="287" y="1002"/>
                    </a:lnTo>
                    <a:lnTo>
                      <a:pt x="416" y="1002"/>
                    </a:lnTo>
                    <a:lnTo>
                      <a:pt x="422" y="945"/>
                    </a:lnTo>
                    <a:lnTo>
                      <a:pt x="434" y="873"/>
                    </a:lnTo>
                    <a:lnTo>
                      <a:pt x="449" y="796"/>
                    </a:lnTo>
                    <a:lnTo>
                      <a:pt x="464" y="726"/>
                    </a:lnTo>
                    <a:lnTo>
                      <a:pt x="477" y="634"/>
                    </a:lnTo>
                    <a:lnTo>
                      <a:pt x="472" y="570"/>
                    </a:lnTo>
                    <a:lnTo>
                      <a:pt x="463" y="551"/>
                    </a:lnTo>
                    <a:lnTo>
                      <a:pt x="452" y="528"/>
                    </a:lnTo>
                    <a:lnTo>
                      <a:pt x="422" y="501"/>
                    </a:lnTo>
                    <a:lnTo>
                      <a:pt x="464" y="485"/>
                    </a:lnTo>
                    <a:lnTo>
                      <a:pt x="503" y="453"/>
                    </a:lnTo>
                    <a:lnTo>
                      <a:pt x="510" y="441"/>
                    </a:lnTo>
                    <a:lnTo>
                      <a:pt x="536" y="398"/>
                    </a:lnTo>
                    <a:lnTo>
                      <a:pt x="562" y="314"/>
                    </a:lnTo>
                    <a:lnTo>
                      <a:pt x="573" y="258"/>
                    </a:lnTo>
                    <a:lnTo>
                      <a:pt x="581" y="172"/>
                    </a:lnTo>
                    <a:close/>
                    <a:moveTo>
                      <a:pt x="1139" y="14"/>
                    </a:moveTo>
                    <a:lnTo>
                      <a:pt x="1009" y="14"/>
                    </a:lnTo>
                    <a:lnTo>
                      <a:pt x="799" y="1002"/>
                    </a:lnTo>
                    <a:lnTo>
                      <a:pt x="928" y="1002"/>
                    </a:lnTo>
                    <a:lnTo>
                      <a:pt x="1139" y="14"/>
                    </a:lnTo>
                    <a:close/>
                    <a:moveTo>
                      <a:pt x="1870" y="180"/>
                    </a:moveTo>
                    <a:lnTo>
                      <a:pt x="1861" y="112"/>
                    </a:lnTo>
                    <a:lnTo>
                      <a:pt x="1830" y="54"/>
                    </a:lnTo>
                    <a:lnTo>
                      <a:pt x="1772" y="15"/>
                    </a:lnTo>
                    <a:lnTo>
                      <a:pt x="1682" y="0"/>
                    </a:lnTo>
                    <a:lnTo>
                      <a:pt x="1599" y="13"/>
                    </a:lnTo>
                    <a:lnTo>
                      <a:pt x="1536" y="52"/>
                    </a:lnTo>
                    <a:lnTo>
                      <a:pt x="1491" y="116"/>
                    </a:lnTo>
                    <a:lnTo>
                      <a:pt x="1465" y="203"/>
                    </a:lnTo>
                    <a:lnTo>
                      <a:pt x="1456" y="278"/>
                    </a:lnTo>
                    <a:lnTo>
                      <a:pt x="1462" y="341"/>
                    </a:lnTo>
                    <a:lnTo>
                      <a:pt x="1482" y="398"/>
                    </a:lnTo>
                    <a:lnTo>
                      <a:pt x="1518" y="456"/>
                    </a:lnTo>
                    <a:lnTo>
                      <a:pt x="1571" y="520"/>
                    </a:lnTo>
                    <a:lnTo>
                      <a:pt x="1625" y="590"/>
                    </a:lnTo>
                    <a:lnTo>
                      <a:pt x="1654" y="652"/>
                    </a:lnTo>
                    <a:lnTo>
                      <a:pt x="1663" y="711"/>
                    </a:lnTo>
                    <a:lnTo>
                      <a:pt x="1656" y="777"/>
                    </a:lnTo>
                    <a:lnTo>
                      <a:pt x="1641" y="833"/>
                    </a:lnTo>
                    <a:lnTo>
                      <a:pt x="1620" y="874"/>
                    </a:lnTo>
                    <a:lnTo>
                      <a:pt x="1590" y="899"/>
                    </a:lnTo>
                    <a:lnTo>
                      <a:pt x="1551" y="908"/>
                    </a:lnTo>
                    <a:lnTo>
                      <a:pt x="1509" y="899"/>
                    </a:lnTo>
                    <a:lnTo>
                      <a:pt x="1485" y="872"/>
                    </a:lnTo>
                    <a:lnTo>
                      <a:pt x="1477" y="828"/>
                    </a:lnTo>
                    <a:lnTo>
                      <a:pt x="1482" y="768"/>
                    </a:lnTo>
                    <a:lnTo>
                      <a:pt x="1487" y="742"/>
                    </a:lnTo>
                    <a:lnTo>
                      <a:pt x="1357" y="742"/>
                    </a:lnTo>
                    <a:lnTo>
                      <a:pt x="1353" y="758"/>
                    </a:lnTo>
                    <a:lnTo>
                      <a:pt x="1345" y="844"/>
                    </a:lnTo>
                    <a:lnTo>
                      <a:pt x="1357" y="915"/>
                    </a:lnTo>
                    <a:lnTo>
                      <a:pt x="1393" y="969"/>
                    </a:lnTo>
                    <a:lnTo>
                      <a:pt x="1453" y="1004"/>
                    </a:lnTo>
                    <a:lnTo>
                      <a:pt x="1539" y="1016"/>
                    </a:lnTo>
                    <a:lnTo>
                      <a:pt x="1618" y="1006"/>
                    </a:lnTo>
                    <a:lnTo>
                      <a:pt x="1681" y="978"/>
                    </a:lnTo>
                    <a:lnTo>
                      <a:pt x="1729" y="931"/>
                    </a:lnTo>
                    <a:lnTo>
                      <a:pt x="1763" y="868"/>
                    </a:lnTo>
                    <a:lnTo>
                      <a:pt x="1786" y="789"/>
                    </a:lnTo>
                    <a:lnTo>
                      <a:pt x="1796" y="709"/>
                    </a:lnTo>
                    <a:lnTo>
                      <a:pt x="1791" y="638"/>
                    </a:lnTo>
                    <a:lnTo>
                      <a:pt x="1768" y="569"/>
                    </a:lnTo>
                    <a:lnTo>
                      <a:pt x="1726" y="497"/>
                    </a:lnTo>
                    <a:lnTo>
                      <a:pt x="1663" y="417"/>
                    </a:lnTo>
                    <a:lnTo>
                      <a:pt x="1620" y="362"/>
                    </a:lnTo>
                    <a:lnTo>
                      <a:pt x="1596" y="313"/>
                    </a:lnTo>
                    <a:lnTo>
                      <a:pt x="1587" y="265"/>
                    </a:lnTo>
                    <a:lnTo>
                      <a:pt x="1592" y="212"/>
                    </a:lnTo>
                    <a:lnTo>
                      <a:pt x="1603" y="168"/>
                    </a:lnTo>
                    <a:lnTo>
                      <a:pt x="1620" y="136"/>
                    </a:lnTo>
                    <a:lnTo>
                      <a:pt x="1645" y="116"/>
                    </a:lnTo>
                    <a:lnTo>
                      <a:pt x="1678" y="109"/>
                    </a:lnTo>
                    <a:lnTo>
                      <a:pt x="1717" y="121"/>
                    </a:lnTo>
                    <a:lnTo>
                      <a:pt x="1736" y="152"/>
                    </a:lnTo>
                    <a:lnTo>
                      <a:pt x="1740" y="198"/>
                    </a:lnTo>
                    <a:lnTo>
                      <a:pt x="1734" y="252"/>
                    </a:lnTo>
                    <a:lnTo>
                      <a:pt x="1730" y="274"/>
                    </a:lnTo>
                    <a:lnTo>
                      <a:pt x="1860" y="274"/>
                    </a:lnTo>
                    <a:lnTo>
                      <a:pt x="1864" y="252"/>
                    </a:lnTo>
                    <a:lnTo>
                      <a:pt x="1870" y="180"/>
                    </a:lnTo>
                    <a:close/>
                    <a:moveTo>
                      <a:pt x="2673" y="14"/>
                    </a:moveTo>
                    <a:lnTo>
                      <a:pt x="2319" y="14"/>
                    </a:lnTo>
                    <a:lnTo>
                      <a:pt x="2109" y="1002"/>
                    </a:lnTo>
                    <a:lnTo>
                      <a:pt x="2477" y="1002"/>
                    </a:lnTo>
                    <a:lnTo>
                      <a:pt x="2518" y="883"/>
                    </a:lnTo>
                    <a:lnTo>
                      <a:pt x="2265" y="883"/>
                    </a:lnTo>
                    <a:lnTo>
                      <a:pt x="2337" y="535"/>
                    </a:lnTo>
                    <a:lnTo>
                      <a:pt x="2549" y="535"/>
                    </a:lnTo>
                    <a:lnTo>
                      <a:pt x="2575" y="416"/>
                    </a:lnTo>
                    <a:lnTo>
                      <a:pt x="2363" y="416"/>
                    </a:lnTo>
                    <a:lnTo>
                      <a:pt x="2423" y="133"/>
                    </a:lnTo>
                    <a:lnTo>
                      <a:pt x="2647" y="133"/>
                    </a:lnTo>
                    <a:lnTo>
                      <a:pt x="2673" y="14"/>
                    </a:lnTo>
                    <a:close/>
                  </a:path>
                </a:pathLst>
              </a:custGeom>
              <a:solidFill>
                <a:srgbClr val="45BD9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182880" tIns="91440" rIns="182880" bIns="91440" anchor="t" anchorCtr="0" upright="1">
                <a:noAutofit/>
              </a:bodyPr>
              <a:lstStyle/>
              <a:p>
                <a:pPr defTabSz="1828755">
                  <a:defRPr/>
                </a:pPr>
                <a:endParaRPr lang="en-GB" sz="3600">
                  <a:solidFill>
                    <a:prstClr val="black"/>
                  </a:solidFill>
                  <a:latin typeface="Calibri" panose="020F0502020204030204"/>
                </a:endParaRPr>
              </a:p>
            </p:txBody>
          </p:sp>
        </p:grpSp>
        <p:grpSp>
          <p:nvGrpSpPr>
            <p:cNvPr id="11" name="docshapegroup11">
              <a:extLst>
                <a:ext uri="{FF2B5EF4-FFF2-40B4-BE49-F238E27FC236}">
                  <a16:creationId xmlns:a16="http://schemas.microsoft.com/office/drawing/2014/main" id="{2CA74A7E-6054-4E96-B0F1-C27C8134BFDD}"/>
                </a:ext>
              </a:extLst>
            </p:cNvPr>
            <p:cNvGrpSpPr>
              <a:grpSpLocks/>
            </p:cNvGrpSpPr>
            <p:nvPr/>
          </p:nvGrpSpPr>
          <p:grpSpPr bwMode="auto">
            <a:xfrm>
              <a:off x="287" y="1770"/>
              <a:ext cx="4137" cy="331"/>
              <a:chOff x="287" y="505"/>
              <a:chExt cx="4137" cy="331"/>
            </a:xfrm>
          </p:grpSpPr>
          <p:sp>
            <p:nvSpPr>
              <p:cNvPr id="12" name="docshape12">
                <a:extLst>
                  <a:ext uri="{FF2B5EF4-FFF2-40B4-BE49-F238E27FC236}">
                    <a16:creationId xmlns:a16="http://schemas.microsoft.com/office/drawing/2014/main" id="{CAB2E2F1-D789-4595-9472-71F5DD9BC967}"/>
                  </a:ext>
                </a:extLst>
              </p:cNvPr>
              <p:cNvSpPr>
                <a:spLocks/>
              </p:cNvSpPr>
              <p:nvPr/>
            </p:nvSpPr>
            <p:spPr bwMode="auto">
              <a:xfrm>
                <a:off x="4194" y="505"/>
                <a:ext cx="230" cy="331"/>
              </a:xfrm>
              <a:custGeom>
                <a:avLst/>
                <a:gdLst>
                  <a:gd name="T0" fmla="+- 0 4424 4194"/>
                  <a:gd name="T1" fmla="*/ T0 w 230"/>
                  <a:gd name="T2" fmla="+- 0 506 506"/>
                  <a:gd name="T3" fmla="*/ 506 h 331"/>
                  <a:gd name="T4" fmla="+- 0 4311 4194"/>
                  <a:gd name="T5" fmla="*/ T4 w 230"/>
                  <a:gd name="T6" fmla="+- 0 506 506"/>
                  <a:gd name="T7" fmla="*/ 506 h 331"/>
                  <a:gd name="T8" fmla="+- 0 4194 4194"/>
                  <a:gd name="T9" fmla="*/ T8 w 230"/>
                  <a:gd name="T10" fmla="+- 0 836 506"/>
                  <a:gd name="T11" fmla="*/ 836 h 331"/>
                  <a:gd name="T12" fmla="+- 0 4307 4194"/>
                  <a:gd name="T13" fmla="*/ T12 w 230"/>
                  <a:gd name="T14" fmla="+- 0 836 506"/>
                  <a:gd name="T15" fmla="*/ 836 h 331"/>
                  <a:gd name="T16" fmla="+- 0 4424 4194"/>
                  <a:gd name="T17" fmla="*/ T16 w 230"/>
                  <a:gd name="T18" fmla="+- 0 506 506"/>
                  <a:gd name="T19" fmla="*/ 506 h 331"/>
                </a:gdLst>
                <a:ahLst/>
                <a:cxnLst>
                  <a:cxn ang="0">
                    <a:pos x="T1" y="T3"/>
                  </a:cxn>
                  <a:cxn ang="0">
                    <a:pos x="T5" y="T7"/>
                  </a:cxn>
                  <a:cxn ang="0">
                    <a:pos x="T9" y="T11"/>
                  </a:cxn>
                  <a:cxn ang="0">
                    <a:pos x="T13" y="T15"/>
                  </a:cxn>
                  <a:cxn ang="0">
                    <a:pos x="T17" y="T19"/>
                  </a:cxn>
                </a:cxnLst>
                <a:rect l="0" t="0" r="r" b="b"/>
                <a:pathLst>
                  <a:path w="230" h="331">
                    <a:moveTo>
                      <a:pt x="230" y="0"/>
                    </a:moveTo>
                    <a:lnTo>
                      <a:pt x="117" y="0"/>
                    </a:lnTo>
                    <a:lnTo>
                      <a:pt x="0" y="330"/>
                    </a:lnTo>
                    <a:lnTo>
                      <a:pt x="113" y="330"/>
                    </a:lnTo>
                    <a:lnTo>
                      <a:pt x="230" y="0"/>
                    </a:lnTo>
                    <a:close/>
                  </a:path>
                </a:pathLst>
              </a:custGeom>
              <a:solidFill>
                <a:srgbClr val="D7D8D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182880" tIns="91440" rIns="182880" bIns="91440" anchor="t" anchorCtr="0" upright="1">
                <a:noAutofit/>
              </a:bodyPr>
              <a:lstStyle/>
              <a:p>
                <a:pPr defTabSz="1828755">
                  <a:defRPr/>
                </a:pPr>
                <a:endParaRPr lang="en-GB" sz="3600">
                  <a:solidFill>
                    <a:prstClr val="black"/>
                  </a:solidFill>
                  <a:latin typeface="Calibri" panose="020F0502020204030204"/>
                </a:endParaRPr>
              </a:p>
            </p:txBody>
          </p:sp>
          <p:sp>
            <p:nvSpPr>
              <p:cNvPr id="13" name="docshape13">
                <a:extLst>
                  <a:ext uri="{FF2B5EF4-FFF2-40B4-BE49-F238E27FC236}">
                    <a16:creationId xmlns:a16="http://schemas.microsoft.com/office/drawing/2014/main" id="{D3698181-CCBE-4F09-A528-09D0EC54D184}"/>
                  </a:ext>
                </a:extLst>
              </p:cNvPr>
              <p:cNvSpPr>
                <a:spLocks/>
              </p:cNvSpPr>
              <p:nvPr/>
            </p:nvSpPr>
            <p:spPr bwMode="auto">
              <a:xfrm>
                <a:off x="3984" y="505"/>
                <a:ext cx="231" cy="331"/>
              </a:xfrm>
              <a:custGeom>
                <a:avLst/>
                <a:gdLst>
                  <a:gd name="T0" fmla="+- 0 4215 3985"/>
                  <a:gd name="T1" fmla="*/ T0 w 231"/>
                  <a:gd name="T2" fmla="+- 0 506 506"/>
                  <a:gd name="T3" fmla="*/ 506 h 331"/>
                  <a:gd name="T4" fmla="+- 0 4102 3985"/>
                  <a:gd name="T5" fmla="*/ T4 w 231"/>
                  <a:gd name="T6" fmla="+- 0 506 506"/>
                  <a:gd name="T7" fmla="*/ 506 h 331"/>
                  <a:gd name="T8" fmla="+- 0 3985 3985"/>
                  <a:gd name="T9" fmla="*/ T8 w 231"/>
                  <a:gd name="T10" fmla="+- 0 836 506"/>
                  <a:gd name="T11" fmla="*/ 836 h 331"/>
                  <a:gd name="T12" fmla="+- 0 4098 3985"/>
                  <a:gd name="T13" fmla="*/ T12 w 231"/>
                  <a:gd name="T14" fmla="+- 0 836 506"/>
                  <a:gd name="T15" fmla="*/ 836 h 331"/>
                  <a:gd name="T16" fmla="+- 0 4215 3985"/>
                  <a:gd name="T17" fmla="*/ T16 w 231"/>
                  <a:gd name="T18" fmla="+- 0 506 506"/>
                  <a:gd name="T19" fmla="*/ 506 h 331"/>
                </a:gdLst>
                <a:ahLst/>
                <a:cxnLst>
                  <a:cxn ang="0">
                    <a:pos x="T1" y="T3"/>
                  </a:cxn>
                  <a:cxn ang="0">
                    <a:pos x="T5" y="T7"/>
                  </a:cxn>
                  <a:cxn ang="0">
                    <a:pos x="T9" y="T11"/>
                  </a:cxn>
                  <a:cxn ang="0">
                    <a:pos x="T13" y="T15"/>
                  </a:cxn>
                  <a:cxn ang="0">
                    <a:pos x="T17" y="T19"/>
                  </a:cxn>
                </a:cxnLst>
                <a:rect l="0" t="0" r="r" b="b"/>
                <a:pathLst>
                  <a:path w="231" h="331">
                    <a:moveTo>
                      <a:pt x="230" y="0"/>
                    </a:moveTo>
                    <a:lnTo>
                      <a:pt x="117" y="0"/>
                    </a:lnTo>
                    <a:lnTo>
                      <a:pt x="0" y="330"/>
                    </a:lnTo>
                    <a:lnTo>
                      <a:pt x="113" y="330"/>
                    </a:lnTo>
                    <a:lnTo>
                      <a:pt x="230" y="0"/>
                    </a:lnTo>
                    <a:close/>
                  </a:path>
                </a:pathLst>
              </a:custGeom>
              <a:solidFill>
                <a:srgbClr val="F57F2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182880" tIns="91440" rIns="182880" bIns="91440" anchor="t" anchorCtr="0" upright="1">
                <a:noAutofit/>
              </a:bodyPr>
              <a:lstStyle/>
              <a:p>
                <a:pPr defTabSz="1828755">
                  <a:defRPr/>
                </a:pPr>
                <a:endParaRPr lang="en-GB" sz="3600">
                  <a:solidFill>
                    <a:prstClr val="black"/>
                  </a:solidFill>
                  <a:latin typeface="Calibri" panose="020F0502020204030204"/>
                </a:endParaRPr>
              </a:p>
            </p:txBody>
          </p:sp>
          <p:sp>
            <p:nvSpPr>
              <p:cNvPr id="14" name="docshape14">
                <a:extLst>
                  <a:ext uri="{FF2B5EF4-FFF2-40B4-BE49-F238E27FC236}">
                    <a16:creationId xmlns:a16="http://schemas.microsoft.com/office/drawing/2014/main" id="{3D8BE638-7386-4612-B53F-FEE7D7F23626}"/>
                  </a:ext>
                </a:extLst>
              </p:cNvPr>
              <p:cNvSpPr>
                <a:spLocks/>
              </p:cNvSpPr>
              <p:nvPr/>
            </p:nvSpPr>
            <p:spPr bwMode="auto">
              <a:xfrm>
                <a:off x="3565" y="505"/>
                <a:ext cx="231" cy="331"/>
              </a:xfrm>
              <a:custGeom>
                <a:avLst/>
                <a:gdLst>
                  <a:gd name="T0" fmla="+- 0 3796 3566"/>
                  <a:gd name="T1" fmla="*/ T0 w 231"/>
                  <a:gd name="T2" fmla="+- 0 506 506"/>
                  <a:gd name="T3" fmla="*/ 506 h 331"/>
                  <a:gd name="T4" fmla="+- 0 3683 3566"/>
                  <a:gd name="T5" fmla="*/ T4 w 231"/>
                  <a:gd name="T6" fmla="+- 0 506 506"/>
                  <a:gd name="T7" fmla="*/ 506 h 331"/>
                  <a:gd name="T8" fmla="+- 0 3566 3566"/>
                  <a:gd name="T9" fmla="*/ T8 w 231"/>
                  <a:gd name="T10" fmla="+- 0 836 506"/>
                  <a:gd name="T11" fmla="*/ 836 h 331"/>
                  <a:gd name="T12" fmla="+- 0 3679 3566"/>
                  <a:gd name="T13" fmla="*/ T12 w 231"/>
                  <a:gd name="T14" fmla="+- 0 836 506"/>
                  <a:gd name="T15" fmla="*/ 836 h 331"/>
                  <a:gd name="T16" fmla="+- 0 3796 3566"/>
                  <a:gd name="T17" fmla="*/ T16 w 231"/>
                  <a:gd name="T18" fmla="+- 0 506 506"/>
                  <a:gd name="T19" fmla="*/ 506 h 331"/>
                </a:gdLst>
                <a:ahLst/>
                <a:cxnLst>
                  <a:cxn ang="0">
                    <a:pos x="T1" y="T3"/>
                  </a:cxn>
                  <a:cxn ang="0">
                    <a:pos x="T5" y="T7"/>
                  </a:cxn>
                  <a:cxn ang="0">
                    <a:pos x="T9" y="T11"/>
                  </a:cxn>
                  <a:cxn ang="0">
                    <a:pos x="T13" y="T15"/>
                  </a:cxn>
                  <a:cxn ang="0">
                    <a:pos x="T17" y="T19"/>
                  </a:cxn>
                </a:cxnLst>
                <a:rect l="0" t="0" r="r" b="b"/>
                <a:pathLst>
                  <a:path w="231" h="331">
                    <a:moveTo>
                      <a:pt x="230" y="0"/>
                    </a:moveTo>
                    <a:lnTo>
                      <a:pt x="117" y="0"/>
                    </a:lnTo>
                    <a:lnTo>
                      <a:pt x="0" y="330"/>
                    </a:lnTo>
                    <a:lnTo>
                      <a:pt x="113" y="330"/>
                    </a:lnTo>
                    <a:lnTo>
                      <a:pt x="230" y="0"/>
                    </a:lnTo>
                    <a:close/>
                  </a:path>
                </a:pathLst>
              </a:custGeom>
              <a:solidFill>
                <a:srgbClr val="2E2E2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182880" tIns="91440" rIns="182880" bIns="91440" anchor="t" anchorCtr="0" upright="1">
                <a:noAutofit/>
              </a:bodyPr>
              <a:lstStyle/>
              <a:p>
                <a:pPr defTabSz="1828755">
                  <a:defRPr/>
                </a:pPr>
                <a:endParaRPr lang="en-GB" sz="3600">
                  <a:solidFill>
                    <a:prstClr val="black"/>
                  </a:solidFill>
                  <a:latin typeface="Calibri" panose="020F0502020204030204"/>
                </a:endParaRPr>
              </a:p>
            </p:txBody>
          </p:sp>
          <p:sp>
            <p:nvSpPr>
              <p:cNvPr id="15" name="docshape15">
                <a:extLst>
                  <a:ext uri="{FF2B5EF4-FFF2-40B4-BE49-F238E27FC236}">
                    <a16:creationId xmlns:a16="http://schemas.microsoft.com/office/drawing/2014/main" id="{3F02E8A0-C561-46E3-B11E-DE002B18598C}"/>
                  </a:ext>
                </a:extLst>
              </p:cNvPr>
              <p:cNvSpPr>
                <a:spLocks/>
              </p:cNvSpPr>
              <p:nvPr/>
            </p:nvSpPr>
            <p:spPr bwMode="auto">
              <a:xfrm>
                <a:off x="3775" y="505"/>
                <a:ext cx="230" cy="331"/>
              </a:xfrm>
              <a:custGeom>
                <a:avLst/>
                <a:gdLst>
                  <a:gd name="T0" fmla="+- 0 4005 3775"/>
                  <a:gd name="T1" fmla="*/ T0 w 230"/>
                  <a:gd name="T2" fmla="+- 0 506 506"/>
                  <a:gd name="T3" fmla="*/ 506 h 331"/>
                  <a:gd name="T4" fmla="+- 0 3892 3775"/>
                  <a:gd name="T5" fmla="*/ T4 w 230"/>
                  <a:gd name="T6" fmla="+- 0 506 506"/>
                  <a:gd name="T7" fmla="*/ 506 h 331"/>
                  <a:gd name="T8" fmla="+- 0 3775 3775"/>
                  <a:gd name="T9" fmla="*/ T8 w 230"/>
                  <a:gd name="T10" fmla="+- 0 836 506"/>
                  <a:gd name="T11" fmla="*/ 836 h 331"/>
                  <a:gd name="T12" fmla="+- 0 3888 3775"/>
                  <a:gd name="T13" fmla="*/ T12 w 230"/>
                  <a:gd name="T14" fmla="+- 0 836 506"/>
                  <a:gd name="T15" fmla="*/ 836 h 331"/>
                  <a:gd name="T16" fmla="+- 0 4005 3775"/>
                  <a:gd name="T17" fmla="*/ T16 w 230"/>
                  <a:gd name="T18" fmla="+- 0 506 506"/>
                  <a:gd name="T19" fmla="*/ 506 h 331"/>
                </a:gdLst>
                <a:ahLst/>
                <a:cxnLst>
                  <a:cxn ang="0">
                    <a:pos x="T1" y="T3"/>
                  </a:cxn>
                  <a:cxn ang="0">
                    <a:pos x="T5" y="T7"/>
                  </a:cxn>
                  <a:cxn ang="0">
                    <a:pos x="T9" y="T11"/>
                  </a:cxn>
                  <a:cxn ang="0">
                    <a:pos x="T13" y="T15"/>
                  </a:cxn>
                  <a:cxn ang="0">
                    <a:pos x="T17" y="T19"/>
                  </a:cxn>
                </a:cxnLst>
                <a:rect l="0" t="0" r="r" b="b"/>
                <a:pathLst>
                  <a:path w="230" h="331">
                    <a:moveTo>
                      <a:pt x="230" y="0"/>
                    </a:moveTo>
                    <a:lnTo>
                      <a:pt x="117" y="0"/>
                    </a:lnTo>
                    <a:lnTo>
                      <a:pt x="0" y="330"/>
                    </a:lnTo>
                    <a:lnTo>
                      <a:pt x="113" y="330"/>
                    </a:lnTo>
                    <a:lnTo>
                      <a:pt x="230" y="0"/>
                    </a:lnTo>
                    <a:close/>
                  </a:path>
                </a:pathLst>
              </a:custGeom>
              <a:solidFill>
                <a:srgbClr val="45BD9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182880" tIns="91440" rIns="182880" bIns="91440" anchor="t" anchorCtr="0" upright="1">
                <a:noAutofit/>
              </a:bodyPr>
              <a:lstStyle/>
              <a:p>
                <a:pPr defTabSz="1828755">
                  <a:defRPr/>
                </a:pPr>
                <a:endParaRPr lang="en-GB" sz="3600">
                  <a:solidFill>
                    <a:prstClr val="black"/>
                  </a:solidFill>
                  <a:latin typeface="Calibri" panose="020F0502020204030204"/>
                </a:endParaRPr>
              </a:p>
            </p:txBody>
          </p:sp>
          <p:sp>
            <p:nvSpPr>
              <p:cNvPr id="16" name="docshape16">
                <a:extLst>
                  <a:ext uri="{FF2B5EF4-FFF2-40B4-BE49-F238E27FC236}">
                    <a16:creationId xmlns:a16="http://schemas.microsoft.com/office/drawing/2014/main" id="{6797C04F-FB23-4E3A-9020-43350384CF8A}"/>
                  </a:ext>
                </a:extLst>
              </p:cNvPr>
              <p:cNvSpPr>
                <a:spLocks/>
              </p:cNvSpPr>
              <p:nvPr/>
            </p:nvSpPr>
            <p:spPr bwMode="auto">
              <a:xfrm>
                <a:off x="287" y="505"/>
                <a:ext cx="244" cy="331"/>
              </a:xfrm>
              <a:custGeom>
                <a:avLst/>
                <a:gdLst>
                  <a:gd name="T0" fmla="+- 0 531 288"/>
                  <a:gd name="T1" fmla="*/ T0 w 244"/>
                  <a:gd name="T2" fmla="+- 0 506 506"/>
                  <a:gd name="T3" fmla="*/ 506 h 331"/>
                  <a:gd name="T4" fmla="+- 0 288 288"/>
                  <a:gd name="T5" fmla="*/ T4 w 244"/>
                  <a:gd name="T6" fmla="+- 0 506 506"/>
                  <a:gd name="T7" fmla="*/ 506 h 331"/>
                  <a:gd name="T8" fmla="+- 0 288 288"/>
                  <a:gd name="T9" fmla="*/ T8 w 244"/>
                  <a:gd name="T10" fmla="+- 0 836 506"/>
                  <a:gd name="T11" fmla="*/ 836 h 331"/>
                  <a:gd name="T12" fmla="+- 0 466 288"/>
                  <a:gd name="T13" fmla="*/ T12 w 244"/>
                  <a:gd name="T14" fmla="+- 0 836 506"/>
                  <a:gd name="T15" fmla="*/ 836 h 331"/>
                  <a:gd name="T16" fmla="+- 0 531 288"/>
                  <a:gd name="T17" fmla="*/ T16 w 244"/>
                  <a:gd name="T18" fmla="+- 0 506 506"/>
                  <a:gd name="T19" fmla="*/ 506 h 331"/>
                </a:gdLst>
                <a:ahLst/>
                <a:cxnLst>
                  <a:cxn ang="0">
                    <a:pos x="T1" y="T3"/>
                  </a:cxn>
                  <a:cxn ang="0">
                    <a:pos x="T5" y="T7"/>
                  </a:cxn>
                  <a:cxn ang="0">
                    <a:pos x="T9" y="T11"/>
                  </a:cxn>
                  <a:cxn ang="0">
                    <a:pos x="T13" y="T15"/>
                  </a:cxn>
                  <a:cxn ang="0">
                    <a:pos x="T17" y="T19"/>
                  </a:cxn>
                </a:cxnLst>
                <a:rect l="0" t="0" r="r" b="b"/>
                <a:pathLst>
                  <a:path w="244" h="331">
                    <a:moveTo>
                      <a:pt x="243" y="0"/>
                    </a:moveTo>
                    <a:lnTo>
                      <a:pt x="0" y="0"/>
                    </a:lnTo>
                    <a:lnTo>
                      <a:pt x="0" y="330"/>
                    </a:lnTo>
                    <a:lnTo>
                      <a:pt x="178" y="330"/>
                    </a:lnTo>
                    <a:lnTo>
                      <a:pt x="243" y="0"/>
                    </a:lnTo>
                    <a:close/>
                  </a:path>
                </a:pathLst>
              </a:custGeom>
              <a:solidFill>
                <a:srgbClr val="D7D8D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182880" tIns="91440" rIns="182880" bIns="91440" anchor="t" anchorCtr="0" upright="1">
                <a:noAutofit/>
              </a:bodyPr>
              <a:lstStyle/>
              <a:p>
                <a:pPr defTabSz="1828755">
                  <a:defRPr/>
                </a:pPr>
                <a:endParaRPr lang="en-GB" sz="3600">
                  <a:solidFill>
                    <a:prstClr val="black"/>
                  </a:solidFill>
                  <a:latin typeface="Calibri" panose="020F0502020204030204"/>
                </a:endParaRPr>
              </a:p>
            </p:txBody>
          </p:sp>
          <p:sp>
            <p:nvSpPr>
              <p:cNvPr id="17" name="docshape17">
                <a:extLst>
                  <a:ext uri="{FF2B5EF4-FFF2-40B4-BE49-F238E27FC236}">
                    <a16:creationId xmlns:a16="http://schemas.microsoft.com/office/drawing/2014/main" id="{226480DA-51C7-440D-BE07-E8C171E31B00}"/>
                  </a:ext>
                </a:extLst>
              </p:cNvPr>
              <p:cNvSpPr>
                <a:spLocks/>
              </p:cNvSpPr>
              <p:nvPr/>
            </p:nvSpPr>
            <p:spPr bwMode="auto">
              <a:xfrm>
                <a:off x="573" y="505"/>
                <a:ext cx="3007" cy="331"/>
              </a:xfrm>
              <a:custGeom>
                <a:avLst/>
                <a:gdLst>
                  <a:gd name="T0" fmla="+- 0 3580 574"/>
                  <a:gd name="T1" fmla="*/ T0 w 3007"/>
                  <a:gd name="T2" fmla="+- 0 506 506"/>
                  <a:gd name="T3" fmla="*/ 506 h 331"/>
                  <a:gd name="T4" fmla="+- 0 639 574"/>
                  <a:gd name="T5" fmla="*/ T4 w 3007"/>
                  <a:gd name="T6" fmla="+- 0 506 506"/>
                  <a:gd name="T7" fmla="*/ 506 h 331"/>
                  <a:gd name="T8" fmla="+- 0 574 574"/>
                  <a:gd name="T9" fmla="*/ T8 w 3007"/>
                  <a:gd name="T10" fmla="+- 0 836 506"/>
                  <a:gd name="T11" fmla="*/ 836 h 331"/>
                  <a:gd name="T12" fmla="+- 0 3463 574"/>
                  <a:gd name="T13" fmla="*/ T12 w 3007"/>
                  <a:gd name="T14" fmla="+- 0 836 506"/>
                  <a:gd name="T15" fmla="*/ 836 h 331"/>
                  <a:gd name="T16" fmla="+- 0 3580 574"/>
                  <a:gd name="T17" fmla="*/ T16 w 3007"/>
                  <a:gd name="T18" fmla="+- 0 506 506"/>
                  <a:gd name="T19" fmla="*/ 506 h 331"/>
                </a:gdLst>
                <a:ahLst/>
                <a:cxnLst>
                  <a:cxn ang="0">
                    <a:pos x="T1" y="T3"/>
                  </a:cxn>
                  <a:cxn ang="0">
                    <a:pos x="T5" y="T7"/>
                  </a:cxn>
                  <a:cxn ang="0">
                    <a:pos x="T9" y="T11"/>
                  </a:cxn>
                  <a:cxn ang="0">
                    <a:pos x="T13" y="T15"/>
                  </a:cxn>
                  <a:cxn ang="0">
                    <a:pos x="T17" y="T19"/>
                  </a:cxn>
                </a:cxnLst>
                <a:rect l="0" t="0" r="r" b="b"/>
                <a:pathLst>
                  <a:path w="3007" h="331">
                    <a:moveTo>
                      <a:pt x="3006" y="0"/>
                    </a:moveTo>
                    <a:lnTo>
                      <a:pt x="65" y="0"/>
                    </a:lnTo>
                    <a:lnTo>
                      <a:pt x="0" y="330"/>
                    </a:lnTo>
                    <a:lnTo>
                      <a:pt x="2889" y="330"/>
                    </a:lnTo>
                    <a:lnTo>
                      <a:pt x="3006" y="0"/>
                    </a:lnTo>
                    <a:close/>
                  </a:path>
                </a:pathLst>
              </a:custGeom>
              <a:solidFill>
                <a:srgbClr val="45BD9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182880" tIns="91440" rIns="182880" bIns="91440" anchor="t" anchorCtr="0" upright="1">
                <a:noAutofit/>
              </a:bodyPr>
              <a:lstStyle/>
              <a:p>
                <a:pPr defTabSz="1828755">
                  <a:defRPr/>
                </a:pPr>
                <a:endParaRPr lang="en-GB" sz="3600">
                  <a:solidFill>
                    <a:prstClr val="black"/>
                  </a:solidFill>
                  <a:latin typeface="Calibri" panose="020F0502020204030204"/>
                </a:endParaRPr>
              </a:p>
            </p:txBody>
          </p:sp>
          <p:pic>
            <p:nvPicPr>
              <p:cNvPr id="18" name="docshape18">
                <a:extLst>
                  <a:ext uri="{FF2B5EF4-FFF2-40B4-BE49-F238E27FC236}">
                    <a16:creationId xmlns:a16="http://schemas.microsoft.com/office/drawing/2014/main" id="{17E697A5-4D45-40F7-9E27-FDA4A2289C9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 y="579"/>
                <a:ext cx="2426" cy="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2" name="Picture 3" descr="Diagram&#10;&#10;Description automatically generated">
            <a:extLst>
              <a:ext uri="{FF2B5EF4-FFF2-40B4-BE49-F238E27FC236}">
                <a16:creationId xmlns:a16="http://schemas.microsoft.com/office/drawing/2014/main" id="{F31E2E5B-D88A-4072-FCA3-6EE5D969E33F}"/>
              </a:ext>
            </a:extLst>
          </p:cNvPr>
          <p:cNvPicPr>
            <a:picLocks noChangeAspect="1"/>
          </p:cNvPicPr>
          <p:nvPr/>
        </p:nvPicPr>
        <p:blipFill>
          <a:blip r:embed="rId4"/>
          <a:stretch>
            <a:fillRect/>
          </a:stretch>
        </p:blipFill>
        <p:spPr>
          <a:xfrm>
            <a:off x="3895163" y="320300"/>
            <a:ext cx="13782618" cy="9491729"/>
          </a:xfrm>
          <a:prstGeom prst="rect">
            <a:avLst/>
          </a:prstGeom>
        </p:spPr>
      </p:pic>
    </p:spTree>
    <p:extLst>
      <p:ext uri="{BB962C8B-B14F-4D97-AF65-F5344CB8AC3E}">
        <p14:creationId xmlns:p14="http://schemas.microsoft.com/office/powerpoint/2010/main" val="37515884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TextBox 6"/>
          <p:cNvSpPr txBox="1"/>
          <p:nvPr/>
        </p:nvSpPr>
        <p:spPr>
          <a:xfrm>
            <a:off x="2828830" y="2359191"/>
            <a:ext cx="13648331" cy="6770952"/>
          </a:xfrm>
          <a:prstGeom prst="rect">
            <a:avLst/>
          </a:prstGeom>
        </p:spPr>
        <p:txBody>
          <a:bodyPr lIns="0" tIns="0" rIns="0" bIns="0" rtlCol="0" anchor="t">
            <a:spAutoFit/>
          </a:bodyPr>
          <a:lstStyle/>
          <a:p>
            <a:pPr marL="693827" lvl="1" indent="-346914">
              <a:lnSpc>
                <a:spcPts val="4499"/>
              </a:lnSpc>
              <a:buFont typeface="Arial"/>
              <a:buChar char="•"/>
            </a:pPr>
            <a:r>
              <a:rPr lang="en-US" sz="3213">
                <a:solidFill>
                  <a:srgbClr val="000000"/>
                </a:solidFill>
                <a:latin typeface="Aileron"/>
              </a:rPr>
              <a:t> We all have thoughts​</a:t>
            </a:r>
          </a:p>
          <a:p>
            <a:pPr>
              <a:lnSpc>
                <a:spcPts val="4499"/>
              </a:lnSpc>
            </a:pPr>
            <a:endParaRPr lang="en-US" sz="3213">
              <a:solidFill>
                <a:srgbClr val="000000"/>
              </a:solidFill>
              <a:latin typeface="Aileron"/>
            </a:endParaRPr>
          </a:p>
          <a:p>
            <a:pPr marL="693827" lvl="1" indent="-346914">
              <a:lnSpc>
                <a:spcPts val="4499"/>
              </a:lnSpc>
              <a:buFont typeface="Arial"/>
              <a:buChar char="•"/>
            </a:pPr>
            <a:r>
              <a:rPr lang="en-US" sz="3213">
                <a:solidFill>
                  <a:srgbClr val="000000"/>
                </a:solidFill>
                <a:latin typeface="Aileron"/>
              </a:rPr>
              <a:t>Thoughts are words we say to ourselves without saying them out loud (self-talk)​</a:t>
            </a:r>
          </a:p>
          <a:p>
            <a:pPr>
              <a:lnSpc>
                <a:spcPts val="4499"/>
              </a:lnSpc>
            </a:pPr>
            <a:endParaRPr lang="en-US" sz="3213">
              <a:solidFill>
                <a:srgbClr val="000000"/>
              </a:solidFill>
              <a:latin typeface="Aileron"/>
            </a:endParaRPr>
          </a:p>
          <a:p>
            <a:pPr marL="693827" lvl="1" indent="-346914">
              <a:lnSpc>
                <a:spcPts val="4499"/>
              </a:lnSpc>
              <a:buFont typeface="Arial"/>
              <a:buChar char="•"/>
            </a:pPr>
            <a:r>
              <a:rPr lang="en-US" sz="3213">
                <a:solidFill>
                  <a:srgbClr val="000000"/>
                </a:solidFill>
                <a:latin typeface="Aileron"/>
              </a:rPr>
              <a:t> Other people can’t tell what you are thinking unless you tell them​</a:t>
            </a:r>
          </a:p>
          <a:p>
            <a:pPr>
              <a:lnSpc>
                <a:spcPts val="4499"/>
              </a:lnSpc>
            </a:pPr>
            <a:endParaRPr lang="en-US" sz="3213">
              <a:solidFill>
                <a:srgbClr val="000000"/>
              </a:solidFill>
              <a:latin typeface="Aileron"/>
            </a:endParaRPr>
          </a:p>
          <a:p>
            <a:pPr marL="693827" lvl="1" indent="-346914">
              <a:lnSpc>
                <a:spcPts val="4499"/>
              </a:lnSpc>
              <a:buFont typeface="Arial"/>
              <a:buChar char="•"/>
            </a:pPr>
            <a:r>
              <a:rPr lang="en-US" sz="3213">
                <a:solidFill>
                  <a:srgbClr val="000000"/>
                </a:solidFill>
                <a:latin typeface="Aileron"/>
              </a:rPr>
              <a:t> We have thoughts all the time ​</a:t>
            </a:r>
          </a:p>
          <a:p>
            <a:pPr>
              <a:lnSpc>
                <a:spcPts val="4499"/>
              </a:lnSpc>
            </a:pPr>
            <a:endParaRPr lang="en-US" sz="3213">
              <a:solidFill>
                <a:srgbClr val="000000"/>
              </a:solidFill>
              <a:latin typeface="Aileron"/>
            </a:endParaRPr>
          </a:p>
          <a:p>
            <a:pPr marL="693827" lvl="1" indent="-346914">
              <a:lnSpc>
                <a:spcPts val="4499"/>
              </a:lnSpc>
              <a:spcBef>
                <a:spcPct val="0"/>
              </a:spcBef>
              <a:buFont typeface="Arial"/>
              <a:buChar char="•"/>
            </a:pPr>
            <a:r>
              <a:rPr lang="en-US" sz="3213">
                <a:solidFill>
                  <a:srgbClr val="000000"/>
                </a:solidFill>
                <a:latin typeface="Aileron"/>
              </a:rPr>
              <a:t> We usually don’t pay attention to them and they just come to us automatically.</a:t>
            </a:r>
          </a:p>
          <a:p>
            <a:pPr>
              <a:lnSpc>
                <a:spcPts val="4499"/>
              </a:lnSpc>
              <a:spcBef>
                <a:spcPct val="0"/>
              </a:spcBef>
            </a:pPr>
            <a:endParaRPr lang="en-US" sz="3213">
              <a:solidFill>
                <a:srgbClr val="000000"/>
              </a:solidFill>
              <a:latin typeface="Aileron"/>
            </a:endParaRPr>
          </a:p>
        </p:txBody>
      </p:sp>
      <p:sp>
        <p:nvSpPr>
          <p:cNvPr id="7" name="Freeform 7"/>
          <p:cNvSpPr/>
          <p:nvPr/>
        </p:nvSpPr>
        <p:spPr>
          <a:xfrm rot="-10800000">
            <a:off x="5430279" y="109581"/>
            <a:ext cx="7427443" cy="2153958"/>
          </a:xfrm>
          <a:custGeom>
            <a:avLst/>
            <a:gdLst/>
            <a:ahLst/>
            <a:cxnLst/>
            <a:rect l="l" t="t" r="r" b="b"/>
            <a:pathLst>
              <a:path w="7427443" h="2153958">
                <a:moveTo>
                  <a:pt x="0" y="0"/>
                </a:moveTo>
                <a:lnTo>
                  <a:pt x="7427442" y="0"/>
                </a:lnTo>
                <a:lnTo>
                  <a:pt x="7427442" y="2153958"/>
                </a:lnTo>
                <a:lnTo>
                  <a:pt x="0" y="2153958"/>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8" name="TextBox 8"/>
          <p:cNvSpPr txBox="1"/>
          <p:nvPr/>
        </p:nvSpPr>
        <p:spPr>
          <a:xfrm>
            <a:off x="4511105" y="703190"/>
            <a:ext cx="9265791" cy="957215"/>
          </a:xfrm>
          <a:prstGeom prst="rect">
            <a:avLst/>
          </a:prstGeom>
        </p:spPr>
        <p:txBody>
          <a:bodyPr lIns="0" tIns="0" rIns="0" bIns="0" rtlCol="0" anchor="t">
            <a:spAutoFit/>
          </a:bodyPr>
          <a:lstStyle/>
          <a:p>
            <a:pPr algn="ctr">
              <a:lnSpc>
                <a:spcPts val="7540"/>
              </a:lnSpc>
            </a:pPr>
            <a:r>
              <a:rPr lang="en-US" sz="6283">
                <a:solidFill>
                  <a:srgbClr val="000000"/>
                </a:solidFill>
                <a:latin typeface="Aileron"/>
              </a:rPr>
              <a:t>Thoughts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rot="-10553483">
            <a:off x="5544999" y="27751"/>
            <a:ext cx="6903099" cy="2001899"/>
          </a:xfrm>
          <a:custGeom>
            <a:avLst/>
            <a:gdLst/>
            <a:ahLst/>
            <a:cxnLst/>
            <a:rect l="l" t="t" r="r" b="b"/>
            <a:pathLst>
              <a:path w="6903099" h="2001899">
                <a:moveTo>
                  <a:pt x="0" y="0"/>
                </a:moveTo>
                <a:lnTo>
                  <a:pt x="6903099" y="0"/>
                </a:lnTo>
                <a:lnTo>
                  <a:pt x="6903099" y="2001898"/>
                </a:lnTo>
                <a:lnTo>
                  <a:pt x="0" y="2001898"/>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grpSp>
        <p:nvGrpSpPr>
          <p:cNvPr id="7" name="Group 7"/>
          <p:cNvGrpSpPr/>
          <p:nvPr/>
        </p:nvGrpSpPr>
        <p:grpSpPr>
          <a:xfrm>
            <a:off x="2601164" y="2382912"/>
            <a:ext cx="6048000" cy="2071566"/>
            <a:chOff x="0" y="0"/>
            <a:chExt cx="8064000" cy="2762088"/>
          </a:xfrm>
        </p:grpSpPr>
        <p:sp>
          <p:nvSpPr>
            <p:cNvPr id="8" name="Freeform 8"/>
            <p:cNvSpPr/>
            <p:nvPr/>
          </p:nvSpPr>
          <p:spPr>
            <a:xfrm>
              <a:off x="0" y="0"/>
              <a:ext cx="3705241" cy="2762088"/>
            </a:xfrm>
            <a:custGeom>
              <a:avLst/>
              <a:gdLst/>
              <a:ahLst/>
              <a:cxnLst/>
              <a:rect l="l" t="t" r="r" b="b"/>
              <a:pathLst>
                <a:path w="3705241" h="2762088">
                  <a:moveTo>
                    <a:pt x="0" y="0"/>
                  </a:moveTo>
                  <a:lnTo>
                    <a:pt x="3705241" y="0"/>
                  </a:lnTo>
                  <a:lnTo>
                    <a:pt x="3705241" y="2762088"/>
                  </a:lnTo>
                  <a:lnTo>
                    <a:pt x="0" y="2762088"/>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9" name="Freeform 9"/>
            <p:cNvSpPr/>
            <p:nvPr/>
          </p:nvSpPr>
          <p:spPr>
            <a:xfrm>
              <a:off x="4358759" y="0"/>
              <a:ext cx="3705241" cy="2762088"/>
            </a:xfrm>
            <a:custGeom>
              <a:avLst/>
              <a:gdLst/>
              <a:ahLst/>
              <a:cxnLst/>
              <a:rect l="l" t="t" r="r" b="b"/>
              <a:pathLst>
                <a:path w="3705241" h="2762088">
                  <a:moveTo>
                    <a:pt x="0" y="0"/>
                  </a:moveTo>
                  <a:lnTo>
                    <a:pt x="3705241" y="0"/>
                  </a:lnTo>
                  <a:lnTo>
                    <a:pt x="3705241" y="2762088"/>
                  </a:lnTo>
                  <a:lnTo>
                    <a:pt x="0" y="2762088"/>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grpSp>
      <p:grpSp>
        <p:nvGrpSpPr>
          <p:cNvPr id="10" name="Group 10"/>
          <p:cNvGrpSpPr/>
          <p:nvPr/>
        </p:nvGrpSpPr>
        <p:grpSpPr>
          <a:xfrm>
            <a:off x="2601164" y="4854528"/>
            <a:ext cx="6048000" cy="2071566"/>
            <a:chOff x="0" y="0"/>
            <a:chExt cx="8064000" cy="2762088"/>
          </a:xfrm>
        </p:grpSpPr>
        <p:sp>
          <p:nvSpPr>
            <p:cNvPr id="11" name="Freeform 11"/>
            <p:cNvSpPr/>
            <p:nvPr/>
          </p:nvSpPr>
          <p:spPr>
            <a:xfrm>
              <a:off x="0" y="0"/>
              <a:ext cx="3705241" cy="2762088"/>
            </a:xfrm>
            <a:custGeom>
              <a:avLst/>
              <a:gdLst/>
              <a:ahLst/>
              <a:cxnLst/>
              <a:rect l="l" t="t" r="r" b="b"/>
              <a:pathLst>
                <a:path w="3705241" h="2762088">
                  <a:moveTo>
                    <a:pt x="0" y="0"/>
                  </a:moveTo>
                  <a:lnTo>
                    <a:pt x="3705241" y="0"/>
                  </a:lnTo>
                  <a:lnTo>
                    <a:pt x="3705241" y="2762088"/>
                  </a:lnTo>
                  <a:lnTo>
                    <a:pt x="0" y="2762088"/>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2" name="Freeform 12"/>
            <p:cNvSpPr/>
            <p:nvPr/>
          </p:nvSpPr>
          <p:spPr>
            <a:xfrm>
              <a:off x="4358759" y="0"/>
              <a:ext cx="3705241" cy="2762088"/>
            </a:xfrm>
            <a:custGeom>
              <a:avLst/>
              <a:gdLst/>
              <a:ahLst/>
              <a:cxnLst/>
              <a:rect l="l" t="t" r="r" b="b"/>
              <a:pathLst>
                <a:path w="3705241" h="2762088">
                  <a:moveTo>
                    <a:pt x="0" y="0"/>
                  </a:moveTo>
                  <a:lnTo>
                    <a:pt x="3705241" y="0"/>
                  </a:lnTo>
                  <a:lnTo>
                    <a:pt x="3705241" y="2762088"/>
                  </a:lnTo>
                  <a:lnTo>
                    <a:pt x="0" y="2762088"/>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grpSp>
      <p:grpSp>
        <p:nvGrpSpPr>
          <p:cNvPr id="13" name="Group 13"/>
          <p:cNvGrpSpPr/>
          <p:nvPr/>
        </p:nvGrpSpPr>
        <p:grpSpPr>
          <a:xfrm>
            <a:off x="2601164" y="7326144"/>
            <a:ext cx="6048000" cy="2071566"/>
            <a:chOff x="0" y="0"/>
            <a:chExt cx="8064000" cy="2762088"/>
          </a:xfrm>
        </p:grpSpPr>
        <p:sp>
          <p:nvSpPr>
            <p:cNvPr id="14" name="Freeform 14"/>
            <p:cNvSpPr/>
            <p:nvPr/>
          </p:nvSpPr>
          <p:spPr>
            <a:xfrm>
              <a:off x="0" y="0"/>
              <a:ext cx="3705241" cy="2762088"/>
            </a:xfrm>
            <a:custGeom>
              <a:avLst/>
              <a:gdLst/>
              <a:ahLst/>
              <a:cxnLst/>
              <a:rect l="l" t="t" r="r" b="b"/>
              <a:pathLst>
                <a:path w="3705241" h="2762088">
                  <a:moveTo>
                    <a:pt x="0" y="0"/>
                  </a:moveTo>
                  <a:lnTo>
                    <a:pt x="3705241" y="0"/>
                  </a:lnTo>
                  <a:lnTo>
                    <a:pt x="3705241" y="2762088"/>
                  </a:lnTo>
                  <a:lnTo>
                    <a:pt x="0" y="2762088"/>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5" name="Freeform 15"/>
            <p:cNvSpPr/>
            <p:nvPr/>
          </p:nvSpPr>
          <p:spPr>
            <a:xfrm>
              <a:off x="4358759" y="0"/>
              <a:ext cx="3705241" cy="2762088"/>
            </a:xfrm>
            <a:custGeom>
              <a:avLst/>
              <a:gdLst/>
              <a:ahLst/>
              <a:cxnLst/>
              <a:rect l="l" t="t" r="r" b="b"/>
              <a:pathLst>
                <a:path w="3705241" h="2762088">
                  <a:moveTo>
                    <a:pt x="0" y="0"/>
                  </a:moveTo>
                  <a:lnTo>
                    <a:pt x="3705241" y="0"/>
                  </a:lnTo>
                  <a:lnTo>
                    <a:pt x="3705241" y="2762088"/>
                  </a:lnTo>
                  <a:lnTo>
                    <a:pt x="0" y="2762088"/>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grpSp>
      <p:sp>
        <p:nvSpPr>
          <p:cNvPr id="16" name="Freeform 16"/>
          <p:cNvSpPr/>
          <p:nvPr/>
        </p:nvSpPr>
        <p:spPr>
          <a:xfrm>
            <a:off x="13525647" y="1837309"/>
            <a:ext cx="3155910" cy="3306191"/>
          </a:xfrm>
          <a:custGeom>
            <a:avLst/>
            <a:gdLst/>
            <a:ahLst/>
            <a:cxnLst/>
            <a:rect l="l" t="t" r="r" b="b"/>
            <a:pathLst>
              <a:path w="3155910" h="3306191">
                <a:moveTo>
                  <a:pt x="0" y="0"/>
                </a:moveTo>
                <a:lnTo>
                  <a:pt x="3155909" y="0"/>
                </a:lnTo>
                <a:lnTo>
                  <a:pt x="3155909" y="3306191"/>
                </a:lnTo>
                <a:lnTo>
                  <a:pt x="0" y="3306191"/>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a:p>
        </p:txBody>
      </p:sp>
      <p:sp>
        <p:nvSpPr>
          <p:cNvPr id="17" name="TextBox 17"/>
          <p:cNvSpPr txBox="1"/>
          <p:nvPr/>
        </p:nvSpPr>
        <p:spPr>
          <a:xfrm>
            <a:off x="5625164" y="683880"/>
            <a:ext cx="6742769" cy="689639"/>
          </a:xfrm>
          <a:prstGeom prst="rect">
            <a:avLst/>
          </a:prstGeom>
        </p:spPr>
        <p:txBody>
          <a:bodyPr lIns="0" tIns="0" rIns="0" bIns="0" rtlCol="0" anchor="t">
            <a:spAutoFit/>
          </a:bodyPr>
          <a:lstStyle/>
          <a:p>
            <a:pPr algn="ctr">
              <a:lnSpc>
                <a:spcPts val="5487"/>
              </a:lnSpc>
            </a:pPr>
            <a:r>
              <a:rPr lang="en-US" sz="4572">
                <a:solidFill>
                  <a:srgbClr val="000000"/>
                </a:solidFill>
                <a:latin typeface="Aileron"/>
              </a:rPr>
              <a:t>Thought Challenging</a:t>
            </a:r>
          </a:p>
        </p:txBody>
      </p:sp>
      <p:sp>
        <p:nvSpPr>
          <p:cNvPr id="18" name="TextBox 18"/>
          <p:cNvSpPr txBox="1"/>
          <p:nvPr/>
        </p:nvSpPr>
        <p:spPr>
          <a:xfrm>
            <a:off x="2949450" y="2805082"/>
            <a:ext cx="2084788" cy="1019312"/>
          </a:xfrm>
          <a:prstGeom prst="rect">
            <a:avLst/>
          </a:prstGeom>
        </p:spPr>
        <p:txBody>
          <a:bodyPr lIns="0" tIns="0" rIns="0" bIns="0" rtlCol="0" anchor="t">
            <a:spAutoFit/>
          </a:bodyPr>
          <a:lstStyle/>
          <a:p>
            <a:pPr algn="ctr">
              <a:lnSpc>
                <a:spcPts val="3940"/>
              </a:lnSpc>
            </a:pPr>
            <a:r>
              <a:rPr lang="en-US" sz="2814">
                <a:solidFill>
                  <a:srgbClr val="000000"/>
                </a:solidFill>
                <a:latin typeface="BentonSans 3"/>
              </a:rPr>
              <a:t>I can't do this!</a:t>
            </a:r>
          </a:p>
        </p:txBody>
      </p:sp>
      <p:sp>
        <p:nvSpPr>
          <p:cNvPr id="19" name="TextBox 19"/>
          <p:cNvSpPr txBox="1"/>
          <p:nvPr/>
        </p:nvSpPr>
        <p:spPr>
          <a:xfrm>
            <a:off x="2949450" y="5328268"/>
            <a:ext cx="2084788" cy="1019312"/>
          </a:xfrm>
          <a:prstGeom prst="rect">
            <a:avLst/>
          </a:prstGeom>
        </p:spPr>
        <p:txBody>
          <a:bodyPr lIns="0" tIns="0" rIns="0" bIns="0" rtlCol="0" anchor="t">
            <a:spAutoFit/>
          </a:bodyPr>
          <a:lstStyle/>
          <a:p>
            <a:pPr algn="ctr">
              <a:lnSpc>
                <a:spcPts val="3940"/>
              </a:lnSpc>
            </a:pPr>
            <a:r>
              <a:rPr lang="en-US" sz="2814">
                <a:solidFill>
                  <a:srgbClr val="000000"/>
                </a:solidFill>
                <a:latin typeface="BentonSans 3"/>
              </a:rPr>
              <a:t>Nobody likes me!</a:t>
            </a:r>
          </a:p>
        </p:txBody>
      </p:sp>
      <p:sp>
        <p:nvSpPr>
          <p:cNvPr id="20" name="TextBox 20"/>
          <p:cNvSpPr txBox="1"/>
          <p:nvPr/>
        </p:nvSpPr>
        <p:spPr>
          <a:xfrm>
            <a:off x="2949450" y="8046389"/>
            <a:ext cx="2084788" cy="526302"/>
          </a:xfrm>
          <a:prstGeom prst="rect">
            <a:avLst/>
          </a:prstGeom>
        </p:spPr>
        <p:txBody>
          <a:bodyPr lIns="0" tIns="0" rIns="0" bIns="0" rtlCol="0" anchor="t">
            <a:spAutoFit/>
          </a:bodyPr>
          <a:lstStyle/>
          <a:p>
            <a:pPr algn="ctr">
              <a:lnSpc>
                <a:spcPts val="3940"/>
              </a:lnSpc>
            </a:pPr>
            <a:r>
              <a:rPr lang="en-US" sz="2814">
                <a:solidFill>
                  <a:srgbClr val="000000"/>
                </a:solidFill>
                <a:latin typeface="BentonSans 3"/>
              </a:rPr>
              <a:t>I'm useless!</a:t>
            </a:r>
          </a:p>
        </p:txBody>
      </p:sp>
      <p:sp>
        <p:nvSpPr>
          <p:cNvPr id="21" name="TextBox 21"/>
          <p:cNvSpPr txBox="1"/>
          <p:nvPr/>
        </p:nvSpPr>
        <p:spPr>
          <a:xfrm>
            <a:off x="13920665" y="2161646"/>
            <a:ext cx="2365872" cy="1867317"/>
          </a:xfrm>
          <a:prstGeom prst="rect">
            <a:avLst/>
          </a:prstGeom>
        </p:spPr>
        <p:txBody>
          <a:bodyPr lIns="0" tIns="0" rIns="0" bIns="0" rtlCol="0" anchor="t">
            <a:spAutoFit/>
          </a:bodyPr>
          <a:lstStyle/>
          <a:p>
            <a:pPr algn="ctr">
              <a:lnSpc>
                <a:spcPts val="3685"/>
              </a:lnSpc>
              <a:spcBef>
                <a:spcPct val="0"/>
              </a:spcBef>
            </a:pPr>
            <a:r>
              <a:rPr lang="en-US" sz="2632">
                <a:solidFill>
                  <a:srgbClr val="000000"/>
                </a:solidFill>
                <a:latin typeface="BentonSans 1"/>
              </a:rPr>
              <a:t>Is there another way I could look at this?</a:t>
            </a:r>
          </a:p>
        </p:txBody>
      </p:sp>
      <p:sp>
        <p:nvSpPr>
          <p:cNvPr id="22" name="Freeform 22"/>
          <p:cNvSpPr/>
          <p:nvPr/>
        </p:nvSpPr>
        <p:spPr>
          <a:xfrm>
            <a:off x="11197231" y="4454478"/>
            <a:ext cx="3155910" cy="3306191"/>
          </a:xfrm>
          <a:custGeom>
            <a:avLst/>
            <a:gdLst/>
            <a:ahLst/>
            <a:cxnLst/>
            <a:rect l="l" t="t" r="r" b="b"/>
            <a:pathLst>
              <a:path w="3155910" h="3306191">
                <a:moveTo>
                  <a:pt x="0" y="0"/>
                </a:moveTo>
                <a:lnTo>
                  <a:pt x="3155910" y="0"/>
                </a:lnTo>
                <a:lnTo>
                  <a:pt x="3155910" y="3306191"/>
                </a:lnTo>
                <a:lnTo>
                  <a:pt x="0" y="3306191"/>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a:p>
        </p:txBody>
      </p:sp>
      <p:sp>
        <p:nvSpPr>
          <p:cNvPr id="23" name="TextBox 23"/>
          <p:cNvSpPr txBox="1"/>
          <p:nvPr/>
        </p:nvSpPr>
        <p:spPr>
          <a:xfrm>
            <a:off x="11808488" y="5057775"/>
            <a:ext cx="1933396" cy="1526079"/>
          </a:xfrm>
          <a:prstGeom prst="rect">
            <a:avLst/>
          </a:prstGeom>
        </p:spPr>
        <p:txBody>
          <a:bodyPr lIns="0" tIns="0" rIns="0" bIns="0" rtlCol="0" anchor="t">
            <a:spAutoFit/>
          </a:bodyPr>
          <a:lstStyle/>
          <a:p>
            <a:pPr algn="ctr">
              <a:lnSpc>
                <a:spcPts val="3012"/>
              </a:lnSpc>
              <a:spcBef>
                <a:spcPct val="0"/>
              </a:spcBef>
            </a:pPr>
            <a:r>
              <a:rPr lang="en-US" sz="2151">
                <a:solidFill>
                  <a:srgbClr val="000000"/>
                </a:solidFill>
                <a:latin typeface="BentonSans 1"/>
              </a:rPr>
              <a:t>What evidence do I have that this thought is true?</a:t>
            </a:r>
          </a:p>
        </p:txBody>
      </p:sp>
      <p:sp>
        <p:nvSpPr>
          <p:cNvPr id="24" name="Freeform 24"/>
          <p:cNvSpPr/>
          <p:nvPr/>
        </p:nvSpPr>
        <p:spPr>
          <a:xfrm>
            <a:off x="14708583" y="6211138"/>
            <a:ext cx="3155910" cy="3306191"/>
          </a:xfrm>
          <a:custGeom>
            <a:avLst/>
            <a:gdLst/>
            <a:ahLst/>
            <a:cxnLst/>
            <a:rect l="l" t="t" r="r" b="b"/>
            <a:pathLst>
              <a:path w="3155910" h="3306191">
                <a:moveTo>
                  <a:pt x="0" y="0"/>
                </a:moveTo>
                <a:lnTo>
                  <a:pt x="3155909" y="0"/>
                </a:lnTo>
                <a:lnTo>
                  <a:pt x="3155909" y="3306191"/>
                </a:lnTo>
                <a:lnTo>
                  <a:pt x="0" y="3306191"/>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a:p>
        </p:txBody>
      </p:sp>
      <p:sp>
        <p:nvSpPr>
          <p:cNvPr id="25" name="TextBox 25"/>
          <p:cNvSpPr txBox="1"/>
          <p:nvPr/>
        </p:nvSpPr>
        <p:spPr>
          <a:xfrm>
            <a:off x="15339451" y="6998836"/>
            <a:ext cx="1933396" cy="1152328"/>
          </a:xfrm>
          <a:prstGeom prst="rect">
            <a:avLst/>
          </a:prstGeom>
        </p:spPr>
        <p:txBody>
          <a:bodyPr lIns="0" tIns="0" rIns="0" bIns="0" rtlCol="0" anchor="t">
            <a:spAutoFit/>
          </a:bodyPr>
          <a:lstStyle/>
          <a:p>
            <a:pPr algn="ctr">
              <a:lnSpc>
                <a:spcPts val="3012"/>
              </a:lnSpc>
              <a:spcBef>
                <a:spcPct val="0"/>
              </a:spcBef>
            </a:pPr>
            <a:r>
              <a:rPr lang="en-US" sz="2151">
                <a:solidFill>
                  <a:srgbClr val="000000"/>
                </a:solidFill>
                <a:latin typeface="BentonSans 1"/>
              </a:rPr>
              <a:t>How might someone else see this?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3255505" y="686760"/>
            <a:ext cx="11776990" cy="8913480"/>
          </a:xfrm>
          <a:custGeom>
            <a:avLst/>
            <a:gdLst/>
            <a:ahLst/>
            <a:cxnLst/>
            <a:rect l="l" t="t" r="r" b="b"/>
            <a:pathLst>
              <a:path w="11776990" h="8913480">
                <a:moveTo>
                  <a:pt x="0" y="0"/>
                </a:moveTo>
                <a:lnTo>
                  <a:pt x="11776990" y="0"/>
                </a:lnTo>
                <a:lnTo>
                  <a:pt x="11776990" y="8913480"/>
                </a:lnTo>
                <a:lnTo>
                  <a:pt x="0" y="8913480"/>
                </a:lnTo>
                <a:lnTo>
                  <a:pt x="0" y="0"/>
                </a:lnTo>
                <a:close/>
              </a:path>
            </a:pathLst>
          </a:custGeom>
          <a:blipFill>
            <a:blip r:embed="rId7"/>
            <a:stretch>
              <a:fillRect/>
            </a:stretch>
          </a:blipFill>
        </p:spPr>
        <p:txBody>
          <a:bodyPr/>
          <a:lstStyle/>
          <a:p>
            <a:endParaRPr lang="en-GB"/>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rot="-10553483">
            <a:off x="5544999" y="27751"/>
            <a:ext cx="6903099" cy="2001899"/>
          </a:xfrm>
          <a:custGeom>
            <a:avLst/>
            <a:gdLst/>
            <a:ahLst/>
            <a:cxnLst/>
            <a:rect l="l" t="t" r="r" b="b"/>
            <a:pathLst>
              <a:path w="6903099" h="2001899">
                <a:moveTo>
                  <a:pt x="0" y="0"/>
                </a:moveTo>
                <a:lnTo>
                  <a:pt x="6903099" y="0"/>
                </a:lnTo>
                <a:lnTo>
                  <a:pt x="6903099" y="2001898"/>
                </a:lnTo>
                <a:lnTo>
                  <a:pt x="0" y="2001898"/>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grpSp>
        <p:nvGrpSpPr>
          <p:cNvPr id="7" name="Group 7"/>
          <p:cNvGrpSpPr/>
          <p:nvPr/>
        </p:nvGrpSpPr>
        <p:grpSpPr>
          <a:xfrm>
            <a:off x="2601164" y="2382912"/>
            <a:ext cx="6048000" cy="2071566"/>
            <a:chOff x="0" y="0"/>
            <a:chExt cx="8064000" cy="2762088"/>
          </a:xfrm>
        </p:grpSpPr>
        <p:sp>
          <p:nvSpPr>
            <p:cNvPr id="8" name="Freeform 8"/>
            <p:cNvSpPr/>
            <p:nvPr/>
          </p:nvSpPr>
          <p:spPr>
            <a:xfrm>
              <a:off x="0" y="0"/>
              <a:ext cx="3705241" cy="2762088"/>
            </a:xfrm>
            <a:custGeom>
              <a:avLst/>
              <a:gdLst/>
              <a:ahLst/>
              <a:cxnLst/>
              <a:rect l="l" t="t" r="r" b="b"/>
              <a:pathLst>
                <a:path w="3705241" h="2762088">
                  <a:moveTo>
                    <a:pt x="0" y="0"/>
                  </a:moveTo>
                  <a:lnTo>
                    <a:pt x="3705241" y="0"/>
                  </a:lnTo>
                  <a:lnTo>
                    <a:pt x="3705241" y="2762088"/>
                  </a:lnTo>
                  <a:lnTo>
                    <a:pt x="0" y="2762088"/>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9" name="Freeform 9"/>
            <p:cNvSpPr/>
            <p:nvPr/>
          </p:nvSpPr>
          <p:spPr>
            <a:xfrm>
              <a:off x="4358759" y="0"/>
              <a:ext cx="3705241" cy="2762088"/>
            </a:xfrm>
            <a:custGeom>
              <a:avLst/>
              <a:gdLst/>
              <a:ahLst/>
              <a:cxnLst/>
              <a:rect l="l" t="t" r="r" b="b"/>
              <a:pathLst>
                <a:path w="3705241" h="2762088">
                  <a:moveTo>
                    <a:pt x="0" y="0"/>
                  </a:moveTo>
                  <a:lnTo>
                    <a:pt x="3705241" y="0"/>
                  </a:lnTo>
                  <a:lnTo>
                    <a:pt x="3705241" y="2762088"/>
                  </a:lnTo>
                  <a:lnTo>
                    <a:pt x="0" y="2762088"/>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grpSp>
      <p:grpSp>
        <p:nvGrpSpPr>
          <p:cNvPr id="10" name="Group 10"/>
          <p:cNvGrpSpPr/>
          <p:nvPr/>
        </p:nvGrpSpPr>
        <p:grpSpPr>
          <a:xfrm>
            <a:off x="2601164" y="4854528"/>
            <a:ext cx="6048000" cy="2071566"/>
            <a:chOff x="0" y="0"/>
            <a:chExt cx="8064000" cy="2762088"/>
          </a:xfrm>
        </p:grpSpPr>
        <p:sp>
          <p:nvSpPr>
            <p:cNvPr id="11" name="Freeform 11"/>
            <p:cNvSpPr/>
            <p:nvPr/>
          </p:nvSpPr>
          <p:spPr>
            <a:xfrm>
              <a:off x="0" y="0"/>
              <a:ext cx="3705241" cy="2762088"/>
            </a:xfrm>
            <a:custGeom>
              <a:avLst/>
              <a:gdLst/>
              <a:ahLst/>
              <a:cxnLst/>
              <a:rect l="l" t="t" r="r" b="b"/>
              <a:pathLst>
                <a:path w="3705241" h="2762088">
                  <a:moveTo>
                    <a:pt x="0" y="0"/>
                  </a:moveTo>
                  <a:lnTo>
                    <a:pt x="3705241" y="0"/>
                  </a:lnTo>
                  <a:lnTo>
                    <a:pt x="3705241" y="2762088"/>
                  </a:lnTo>
                  <a:lnTo>
                    <a:pt x="0" y="2762088"/>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2" name="Freeform 12"/>
            <p:cNvSpPr/>
            <p:nvPr/>
          </p:nvSpPr>
          <p:spPr>
            <a:xfrm>
              <a:off x="4358759" y="0"/>
              <a:ext cx="3705241" cy="2762088"/>
            </a:xfrm>
            <a:custGeom>
              <a:avLst/>
              <a:gdLst/>
              <a:ahLst/>
              <a:cxnLst/>
              <a:rect l="l" t="t" r="r" b="b"/>
              <a:pathLst>
                <a:path w="3705241" h="2762088">
                  <a:moveTo>
                    <a:pt x="0" y="0"/>
                  </a:moveTo>
                  <a:lnTo>
                    <a:pt x="3705241" y="0"/>
                  </a:lnTo>
                  <a:lnTo>
                    <a:pt x="3705241" y="2762088"/>
                  </a:lnTo>
                  <a:lnTo>
                    <a:pt x="0" y="2762088"/>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grpSp>
      <p:grpSp>
        <p:nvGrpSpPr>
          <p:cNvPr id="13" name="Group 13"/>
          <p:cNvGrpSpPr/>
          <p:nvPr/>
        </p:nvGrpSpPr>
        <p:grpSpPr>
          <a:xfrm>
            <a:off x="2601164" y="7326144"/>
            <a:ext cx="6048000" cy="2071566"/>
            <a:chOff x="0" y="0"/>
            <a:chExt cx="8064000" cy="2762088"/>
          </a:xfrm>
        </p:grpSpPr>
        <p:sp>
          <p:nvSpPr>
            <p:cNvPr id="14" name="Freeform 14"/>
            <p:cNvSpPr/>
            <p:nvPr/>
          </p:nvSpPr>
          <p:spPr>
            <a:xfrm>
              <a:off x="0" y="0"/>
              <a:ext cx="3705241" cy="2762088"/>
            </a:xfrm>
            <a:custGeom>
              <a:avLst/>
              <a:gdLst/>
              <a:ahLst/>
              <a:cxnLst/>
              <a:rect l="l" t="t" r="r" b="b"/>
              <a:pathLst>
                <a:path w="3705241" h="2762088">
                  <a:moveTo>
                    <a:pt x="0" y="0"/>
                  </a:moveTo>
                  <a:lnTo>
                    <a:pt x="3705241" y="0"/>
                  </a:lnTo>
                  <a:lnTo>
                    <a:pt x="3705241" y="2762088"/>
                  </a:lnTo>
                  <a:lnTo>
                    <a:pt x="0" y="2762088"/>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5" name="Freeform 15"/>
            <p:cNvSpPr/>
            <p:nvPr/>
          </p:nvSpPr>
          <p:spPr>
            <a:xfrm>
              <a:off x="4358759" y="0"/>
              <a:ext cx="3705241" cy="2762088"/>
            </a:xfrm>
            <a:custGeom>
              <a:avLst/>
              <a:gdLst/>
              <a:ahLst/>
              <a:cxnLst/>
              <a:rect l="l" t="t" r="r" b="b"/>
              <a:pathLst>
                <a:path w="3705241" h="2762088">
                  <a:moveTo>
                    <a:pt x="0" y="0"/>
                  </a:moveTo>
                  <a:lnTo>
                    <a:pt x="3705241" y="0"/>
                  </a:lnTo>
                  <a:lnTo>
                    <a:pt x="3705241" y="2762088"/>
                  </a:lnTo>
                  <a:lnTo>
                    <a:pt x="0" y="2762088"/>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grpSp>
      <p:sp>
        <p:nvSpPr>
          <p:cNvPr id="16" name="Freeform 16"/>
          <p:cNvSpPr/>
          <p:nvPr/>
        </p:nvSpPr>
        <p:spPr>
          <a:xfrm>
            <a:off x="13525647" y="1837309"/>
            <a:ext cx="3155910" cy="3306191"/>
          </a:xfrm>
          <a:custGeom>
            <a:avLst/>
            <a:gdLst/>
            <a:ahLst/>
            <a:cxnLst/>
            <a:rect l="l" t="t" r="r" b="b"/>
            <a:pathLst>
              <a:path w="3155910" h="3306191">
                <a:moveTo>
                  <a:pt x="0" y="0"/>
                </a:moveTo>
                <a:lnTo>
                  <a:pt x="3155909" y="0"/>
                </a:lnTo>
                <a:lnTo>
                  <a:pt x="3155909" y="3306191"/>
                </a:lnTo>
                <a:lnTo>
                  <a:pt x="0" y="3306191"/>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a:p>
        </p:txBody>
      </p:sp>
      <p:sp>
        <p:nvSpPr>
          <p:cNvPr id="17" name="TextBox 17"/>
          <p:cNvSpPr txBox="1"/>
          <p:nvPr/>
        </p:nvSpPr>
        <p:spPr>
          <a:xfrm>
            <a:off x="5625164" y="683880"/>
            <a:ext cx="6742769" cy="689639"/>
          </a:xfrm>
          <a:prstGeom prst="rect">
            <a:avLst/>
          </a:prstGeom>
        </p:spPr>
        <p:txBody>
          <a:bodyPr lIns="0" tIns="0" rIns="0" bIns="0" rtlCol="0" anchor="t">
            <a:spAutoFit/>
          </a:bodyPr>
          <a:lstStyle/>
          <a:p>
            <a:pPr algn="ctr">
              <a:lnSpc>
                <a:spcPts val="5487"/>
              </a:lnSpc>
            </a:pPr>
            <a:r>
              <a:rPr lang="en-US" sz="4572">
                <a:solidFill>
                  <a:srgbClr val="000000"/>
                </a:solidFill>
                <a:latin typeface="Aileron"/>
              </a:rPr>
              <a:t>Thought Challenging</a:t>
            </a:r>
          </a:p>
        </p:txBody>
      </p:sp>
      <p:sp>
        <p:nvSpPr>
          <p:cNvPr id="18" name="TextBox 18"/>
          <p:cNvSpPr txBox="1"/>
          <p:nvPr/>
        </p:nvSpPr>
        <p:spPr>
          <a:xfrm>
            <a:off x="13920665" y="2161646"/>
            <a:ext cx="2365872" cy="1867317"/>
          </a:xfrm>
          <a:prstGeom prst="rect">
            <a:avLst/>
          </a:prstGeom>
        </p:spPr>
        <p:txBody>
          <a:bodyPr lIns="0" tIns="0" rIns="0" bIns="0" rtlCol="0" anchor="t">
            <a:spAutoFit/>
          </a:bodyPr>
          <a:lstStyle/>
          <a:p>
            <a:pPr algn="ctr">
              <a:lnSpc>
                <a:spcPts val="3685"/>
              </a:lnSpc>
              <a:spcBef>
                <a:spcPct val="0"/>
              </a:spcBef>
            </a:pPr>
            <a:r>
              <a:rPr lang="en-US" sz="2632">
                <a:solidFill>
                  <a:srgbClr val="000000"/>
                </a:solidFill>
                <a:latin typeface="BentonSans 1"/>
              </a:rPr>
              <a:t>Is there another way I could look at this?</a:t>
            </a:r>
          </a:p>
        </p:txBody>
      </p:sp>
      <p:sp>
        <p:nvSpPr>
          <p:cNvPr id="19" name="Freeform 19"/>
          <p:cNvSpPr/>
          <p:nvPr/>
        </p:nvSpPr>
        <p:spPr>
          <a:xfrm>
            <a:off x="11197231" y="4454478"/>
            <a:ext cx="3155910" cy="3306191"/>
          </a:xfrm>
          <a:custGeom>
            <a:avLst/>
            <a:gdLst/>
            <a:ahLst/>
            <a:cxnLst/>
            <a:rect l="l" t="t" r="r" b="b"/>
            <a:pathLst>
              <a:path w="3155910" h="3306191">
                <a:moveTo>
                  <a:pt x="0" y="0"/>
                </a:moveTo>
                <a:lnTo>
                  <a:pt x="3155910" y="0"/>
                </a:lnTo>
                <a:lnTo>
                  <a:pt x="3155910" y="3306191"/>
                </a:lnTo>
                <a:lnTo>
                  <a:pt x="0" y="3306191"/>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a:p>
        </p:txBody>
      </p:sp>
      <p:sp>
        <p:nvSpPr>
          <p:cNvPr id="20" name="TextBox 20"/>
          <p:cNvSpPr txBox="1"/>
          <p:nvPr/>
        </p:nvSpPr>
        <p:spPr>
          <a:xfrm>
            <a:off x="11808488" y="5057775"/>
            <a:ext cx="1933396" cy="1526079"/>
          </a:xfrm>
          <a:prstGeom prst="rect">
            <a:avLst/>
          </a:prstGeom>
        </p:spPr>
        <p:txBody>
          <a:bodyPr lIns="0" tIns="0" rIns="0" bIns="0" rtlCol="0" anchor="t">
            <a:spAutoFit/>
          </a:bodyPr>
          <a:lstStyle/>
          <a:p>
            <a:pPr algn="ctr">
              <a:lnSpc>
                <a:spcPts val="3012"/>
              </a:lnSpc>
              <a:spcBef>
                <a:spcPct val="0"/>
              </a:spcBef>
            </a:pPr>
            <a:r>
              <a:rPr lang="en-US" sz="2151">
                <a:solidFill>
                  <a:srgbClr val="000000"/>
                </a:solidFill>
                <a:latin typeface="BentonSans 1"/>
              </a:rPr>
              <a:t>What evidence do I have that this thought is true?</a:t>
            </a:r>
          </a:p>
        </p:txBody>
      </p:sp>
      <p:sp>
        <p:nvSpPr>
          <p:cNvPr id="21" name="Freeform 21"/>
          <p:cNvSpPr/>
          <p:nvPr/>
        </p:nvSpPr>
        <p:spPr>
          <a:xfrm>
            <a:off x="14708583" y="6211138"/>
            <a:ext cx="3155910" cy="3306191"/>
          </a:xfrm>
          <a:custGeom>
            <a:avLst/>
            <a:gdLst/>
            <a:ahLst/>
            <a:cxnLst/>
            <a:rect l="l" t="t" r="r" b="b"/>
            <a:pathLst>
              <a:path w="3155910" h="3306191">
                <a:moveTo>
                  <a:pt x="0" y="0"/>
                </a:moveTo>
                <a:lnTo>
                  <a:pt x="3155909" y="0"/>
                </a:lnTo>
                <a:lnTo>
                  <a:pt x="3155909" y="3306191"/>
                </a:lnTo>
                <a:lnTo>
                  <a:pt x="0" y="3306191"/>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a:p>
        </p:txBody>
      </p:sp>
      <p:sp>
        <p:nvSpPr>
          <p:cNvPr id="22" name="TextBox 22"/>
          <p:cNvSpPr txBox="1"/>
          <p:nvPr/>
        </p:nvSpPr>
        <p:spPr>
          <a:xfrm>
            <a:off x="15339451" y="6998836"/>
            <a:ext cx="1933396" cy="1152328"/>
          </a:xfrm>
          <a:prstGeom prst="rect">
            <a:avLst/>
          </a:prstGeom>
        </p:spPr>
        <p:txBody>
          <a:bodyPr lIns="0" tIns="0" rIns="0" bIns="0" rtlCol="0" anchor="t">
            <a:spAutoFit/>
          </a:bodyPr>
          <a:lstStyle/>
          <a:p>
            <a:pPr algn="ctr">
              <a:lnSpc>
                <a:spcPts val="3012"/>
              </a:lnSpc>
              <a:spcBef>
                <a:spcPct val="0"/>
              </a:spcBef>
            </a:pPr>
            <a:r>
              <a:rPr lang="en-US" sz="2151">
                <a:solidFill>
                  <a:srgbClr val="000000"/>
                </a:solidFill>
                <a:latin typeface="BentonSans 1"/>
              </a:rPr>
              <a:t>How might someone else see this?</a:t>
            </a:r>
          </a:p>
        </p:txBody>
      </p:sp>
      <p:sp>
        <p:nvSpPr>
          <p:cNvPr id="23" name="TextBox 23"/>
          <p:cNvSpPr txBox="1"/>
          <p:nvPr/>
        </p:nvSpPr>
        <p:spPr>
          <a:xfrm>
            <a:off x="6492297" y="2690598"/>
            <a:ext cx="1641169" cy="1513888"/>
          </a:xfrm>
          <a:prstGeom prst="rect">
            <a:avLst/>
          </a:prstGeom>
        </p:spPr>
        <p:txBody>
          <a:bodyPr lIns="0" tIns="0" rIns="0" bIns="0" rtlCol="0" anchor="t">
            <a:spAutoFit/>
          </a:bodyPr>
          <a:lstStyle/>
          <a:p>
            <a:pPr algn="ctr">
              <a:lnSpc>
                <a:spcPts val="2960"/>
              </a:lnSpc>
            </a:pPr>
            <a:r>
              <a:rPr lang="en-US" sz="2114">
                <a:solidFill>
                  <a:srgbClr val="000000"/>
                </a:solidFill>
                <a:latin typeface="BentonSans 3"/>
              </a:rPr>
              <a:t>I'll take a break and try again later. </a:t>
            </a:r>
          </a:p>
          <a:p>
            <a:pPr algn="ctr">
              <a:lnSpc>
                <a:spcPts val="2960"/>
              </a:lnSpc>
            </a:pPr>
            <a:endParaRPr lang="en-US" sz="2114">
              <a:solidFill>
                <a:srgbClr val="000000"/>
              </a:solidFill>
              <a:latin typeface="BentonSans 3"/>
            </a:endParaRPr>
          </a:p>
        </p:txBody>
      </p:sp>
      <p:sp>
        <p:nvSpPr>
          <p:cNvPr id="24" name="TextBox 24"/>
          <p:cNvSpPr txBox="1"/>
          <p:nvPr/>
        </p:nvSpPr>
        <p:spPr>
          <a:xfrm>
            <a:off x="6492297" y="5249105"/>
            <a:ext cx="1641169" cy="1143418"/>
          </a:xfrm>
          <a:prstGeom prst="rect">
            <a:avLst/>
          </a:prstGeom>
        </p:spPr>
        <p:txBody>
          <a:bodyPr lIns="0" tIns="0" rIns="0" bIns="0" rtlCol="0" anchor="t">
            <a:spAutoFit/>
          </a:bodyPr>
          <a:lstStyle/>
          <a:p>
            <a:pPr algn="ctr">
              <a:lnSpc>
                <a:spcPts val="2960"/>
              </a:lnSpc>
            </a:pPr>
            <a:r>
              <a:rPr lang="en-US" sz="2114">
                <a:solidFill>
                  <a:srgbClr val="000000"/>
                </a:solidFill>
                <a:latin typeface="BentonSans 3"/>
              </a:rPr>
              <a:t>This feeling won't last forever. </a:t>
            </a:r>
          </a:p>
        </p:txBody>
      </p:sp>
      <p:sp>
        <p:nvSpPr>
          <p:cNvPr id="25" name="TextBox 25"/>
          <p:cNvSpPr txBox="1"/>
          <p:nvPr/>
        </p:nvSpPr>
        <p:spPr>
          <a:xfrm>
            <a:off x="6153252" y="7674944"/>
            <a:ext cx="2319259" cy="1143418"/>
          </a:xfrm>
          <a:prstGeom prst="rect">
            <a:avLst/>
          </a:prstGeom>
        </p:spPr>
        <p:txBody>
          <a:bodyPr lIns="0" tIns="0" rIns="0" bIns="0" rtlCol="0" anchor="t">
            <a:spAutoFit/>
          </a:bodyPr>
          <a:lstStyle/>
          <a:p>
            <a:pPr algn="ctr">
              <a:lnSpc>
                <a:spcPts val="2960"/>
              </a:lnSpc>
            </a:pPr>
            <a:r>
              <a:rPr lang="en-US" sz="2114">
                <a:solidFill>
                  <a:srgbClr val="000000"/>
                </a:solidFill>
                <a:latin typeface="BentonSans 3"/>
              </a:rPr>
              <a:t>My friends and family love me and will support me.</a:t>
            </a:r>
          </a:p>
        </p:txBody>
      </p:sp>
      <p:sp>
        <p:nvSpPr>
          <p:cNvPr id="26" name="TextBox 26"/>
          <p:cNvSpPr txBox="1"/>
          <p:nvPr/>
        </p:nvSpPr>
        <p:spPr>
          <a:xfrm>
            <a:off x="3171259" y="2804123"/>
            <a:ext cx="1641169" cy="1143418"/>
          </a:xfrm>
          <a:prstGeom prst="rect">
            <a:avLst/>
          </a:prstGeom>
        </p:spPr>
        <p:txBody>
          <a:bodyPr lIns="0" tIns="0" rIns="0" bIns="0" rtlCol="0" anchor="t">
            <a:spAutoFit/>
          </a:bodyPr>
          <a:lstStyle/>
          <a:p>
            <a:pPr algn="ctr">
              <a:lnSpc>
                <a:spcPts val="2960"/>
              </a:lnSpc>
            </a:pPr>
            <a:r>
              <a:rPr lang="en-US" sz="2114">
                <a:solidFill>
                  <a:srgbClr val="000000"/>
                </a:solidFill>
                <a:latin typeface="BentonSans 3"/>
              </a:rPr>
              <a:t>This is too hard. I want to give up. </a:t>
            </a:r>
          </a:p>
        </p:txBody>
      </p:sp>
      <p:sp>
        <p:nvSpPr>
          <p:cNvPr id="27" name="TextBox 27"/>
          <p:cNvSpPr txBox="1"/>
          <p:nvPr/>
        </p:nvSpPr>
        <p:spPr>
          <a:xfrm>
            <a:off x="3171259" y="5216478"/>
            <a:ext cx="1641169" cy="1143418"/>
          </a:xfrm>
          <a:prstGeom prst="rect">
            <a:avLst/>
          </a:prstGeom>
        </p:spPr>
        <p:txBody>
          <a:bodyPr lIns="0" tIns="0" rIns="0" bIns="0" rtlCol="0" anchor="t">
            <a:spAutoFit/>
          </a:bodyPr>
          <a:lstStyle/>
          <a:p>
            <a:pPr algn="ctr">
              <a:lnSpc>
                <a:spcPts val="2960"/>
              </a:lnSpc>
            </a:pPr>
            <a:r>
              <a:rPr lang="en-US" sz="2114">
                <a:solidFill>
                  <a:srgbClr val="000000"/>
                </a:solidFill>
                <a:latin typeface="BentonSans 3"/>
              </a:rPr>
              <a:t>I am going to feel terrible forever.</a:t>
            </a:r>
          </a:p>
        </p:txBody>
      </p:sp>
      <p:sp>
        <p:nvSpPr>
          <p:cNvPr id="28" name="TextBox 28"/>
          <p:cNvSpPr txBox="1"/>
          <p:nvPr/>
        </p:nvSpPr>
        <p:spPr>
          <a:xfrm>
            <a:off x="3171259" y="7688094"/>
            <a:ext cx="1641169" cy="1513888"/>
          </a:xfrm>
          <a:prstGeom prst="rect">
            <a:avLst/>
          </a:prstGeom>
        </p:spPr>
        <p:txBody>
          <a:bodyPr lIns="0" tIns="0" rIns="0" bIns="0" rtlCol="0" anchor="t">
            <a:spAutoFit/>
          </a:bodyPr>
          <a:lstStyle/>
          <a:p>
            <a:pPr algn="ctr">
              <a:lnSpc>
                <a:spcPts val="2960"/>
              </a:lnSpc>
            </a:pPr>
            <a:r>
              <a:rPr lang="en-US" sz="2114">
                <a:solidFill>
                  <a:srgbClr val="000000"/>
                </a:solidFill>
                <a:latin typeface="BentonSans 3"/>
              </a:rPr>
              <a:t>No one can help me right now.</a:t>
            </a:r>
          </a:p>
          <a:p>
            <a:pPr algn="ctr">
              <a:lnSpc>
                <a:spcPts val="2960"/>
              </a:lnSpc>
            </a:pPr>
            <a:endParaRPr lang="en-US" sz="2114">
              <a:solidFill>
                <a:srgbClr val="000000"/>
              </a:solidFill>
              <a:latin typeface="BentonSans 3"/>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2060786" y="722070"/>
            <a:ext cx="6480410" cy="6480410"/>
          </a:xfrm>
          <a:custGeom>
            <a:avLst/>
            <a:gdLst/>
            <a:ahLst/>
            <a:cxnLst/>
            <a:rect l="l" t="t" r="r" b="b"/>
            <a:pathLst>
              <a:path w="6480410" h="6480410">
                <a:moveTo>
                  <a:pt x="0" y="0"/>
                </a:moveTo>
                <a:lnTo>
                  <a:pt x="6480410" y="0"/>
                </a:lnTo>
                <a:lnTo>
                  <a:pt x="6480410" y="6480410"/>
                </a:lnTo>
                <a:lnTo>
                  <a:pt x="0" y="6480410"/>
                </a:lnTo>
                <a:lnTo>
                  <a:pt x="0" y="0"/>
                </a:lnTo>
                <a:close/>
              </a:path>
            </a:pathLst>
          </a:custGeom>
          <a:blipFill>
            <a:blip r:embed="rId7"/>
            <a:stretch>
              <a:fillRect/>
            </a:stretch>
          </a:blipFill>
        </p:spPr>
        <p:txBody>
          <a:bodyPr/>
          <a:lstStyle/>
          <a:p>
            <a:endParaRPr lang="en-GB"/>
          </a:p>
        </p:txBody>
      </p:sp>
      <p:sp>
        <p:nvSpPr>
          <p:cNvPr id="7" name="Freeform 7"/>
          <p:cNvSpPr/>
          <p:nvPr/>
        </p:nvSpPr>
        <p:spPr>
          <a:xfrm>
            <a:off x="9816476" y="574191"/>
            <a:ext cx="6489496" cy="6482071"/>
          </a:xfrm>
          <a:custGeom>
            <a:avLst/>
            <a:gdLst/>
            <a:ahLst/>
            <a:cxnLst/>
            <a:rect l="l" t="t" r="r" b="b"/>
            <a:pathLst>
              <a:path w="6489496" h="6482071">
                <a:moveTo>
                  <a:pt x="0" y="0"/>
                </a:moveTo>
                <a:lnTo>
                  <a:pt x="6489495" y="0"/>
                </a:lnTo>
                <a:lnTo>
                  <a:pt x="6489495" y="6482071"/>
                </a:lnTo>
                <a:lnTo>
                  <a:pt x="0" y="6482071"/>
                </a:lnTo>
                <a:lnTo>
                  <a:pt x="0" y="0"/>
                </a:lnTo>
                <a:close/>
              </a:path>
            </a:pathLst>
          </a:custGeom>
          <a:blipFill>
            <a:blip r:embed="rId8"/>
            <a:stretch>
              <a:fillRect/>
            </a:stretch>
          </a:blipFill>
        </p:spPr>
        <p:txBody>
          <a:bodyPr/>
          <a:lstStyle/>
          <a:p>
            <a:endParaRPr lang="en-GB"/>
          </a:p>
        </p:txBody>
      </p:sp>
      <p:sp>
        <p:nvSpPr>
          <p:cNvPr id="8" name="TextBox 8"/>
          <p:cNvSpPr txBox="1"/>
          <p:nvPr/>
        </p:nvSpPr>
        <p:spPr>
          <a:xfrm>
            <a:off x="2462392" y="5474392"/>
            <a:ext cx="5677198" cy="2316015"/>
          </a:xfrm>
          <a:prstGeom prst="rect">
            <a:avLst/>
          </a:prstGeom>
        </p:spPr>
        <p:txBody>
          <a:bodyPr lIns="0" tIns="0" rIns="0" bIns="0" rtlCol="0" anchor="t">
            <a:spAutoFit/>
          </a:bodyPr>
          <a:lstStyle/>
          <a:p>
            <a:pPr algn="ctr">
              <a:lnSpc>
                <a:spcPts val="3070"/>
              </a:lnSpc>
            </a:pPr>
            <a:r>
              <a:rPr lang="en-US" sz="2193">
                <a:solidFill>
                  <a:srgbClr val="000000"/>
                </a:solidFill>
                <a:latin typeface="BentonSans 1"/>
              </a:rPr>
              <a:t>"My friend doesn’t like me anymore"​</a:t>
            </a:r>
          </a:p>
          <a:p>
            <a:pPr algn="ctr">
              <a:lnSpc>
                <a:spcPts val="3070"/>
              </a:lnSpc>
            </a:pPr>
            <a:r>
              <a:rPr lang="en-US" sz="2193">
                <a:solidFill>
                  <a:srgbClr val="000000"/>
                </a:solidFill>
                <a:latin typeface="BentonSans 1"/>
              </a:rPr>
              <a:t>​</a:t>
            </a:r>
          </a:p>
          <a:p>
            <a:pPr algn="ctr">
              <a:lnSpc>
                <a:spcPts val="3070"/>
              </a:lnSpc>
            </a:pPr>
            <a:r>
              <a:rPr lang="en-US" sz="2193">
                <a:solidFill>
                  <a:srgbClr val="000000"/>
                </a:solidFill>
                <a:latin typeface="BentonSans 1"/>
              </a:rPr>
              <a:t>"I must have done something to upset her"​</a:t>
            </a:r>
          </a:p>
          <a:p>
            <a:pPr algn="ctr">
              <a:lnSpc>
                <a:spcPts val="3070"/>
              </a:lnSpc>
            </a:pPr>
            <a:r>
              <a:rPr lang="en-US" sz="2193">
                <a:solidFill>
                  <a:srgbClr val="000000"/>
                </a:solidFill>
                <a:latin typeface="BentonSans 1"/>
              </a:rPr>
              <a:t>​</a:t>
            </a:r>
          </a:p>
          <a:p>
            <a:pPr algn="ctr">
              <a:lnSpc>
                <a:spcPts val="3070"/>
              </a:lnSpc>
            </a:pPr>
            <a:r>
              <a:rPr lang="en-US" sz="2193">
                <a:solidFill>
                  <a:srgbClr val="000000"/>
                </a:solidFill>
                <a:latin typeface="BentonSans 1"/>
              </a:rPr>
              <a:t>"I don't have any friends"</a:t>
            </a:r>
          </a:p>
          <a:p>
            <a:pPr algn="ctr">
              <a:lnSpc>
                <a:spcPts val="3070"/>
              </a:lnSpc>
              <a:spcBef>
                <a:spcPct val="0"/>
              </a:spcBef>
            </a:pPr>
            <a:endParaRPr lang="en-US" sz="2193">
              <a:solidFill>
                <a:srgbClr val="000000"/>
              </a:solidFill>
              <a:latin typeface="BentonSans 1"/>
            </a:endParaRPr>
          </a:p>
        </p:txBody>
      </p:sp>
      <p:sp>
        <p:nvSpPr>
          <p:cNvPr id="9" name="TextBox 9"/>
          <p:cNvSpPr txBox="1"/>
          <p:nvPr/>
        </p:nvSpPr>
        <p:spPr>
          <a:xfrm>
            <a:off x="7834447" y="5474392"/>
            <a:ext cx="10453553" cy="3459015"/>
          </a:xfrm>
          <a:prstGeom prst="rect">
            <a:avLst/>
          </a:prstGeom>
        </p:spPr>
        <p:txBody>
          <a:bodyPr lIns="0" tIns="0" rIns="0" bIns="0" rtlCol="0" anchor="t">
            <a:spAutoFit/>
          </a:bodyPr>
          <a:lstStyle/>
          <a:p>
            <a:pPr algn="ctr">
              <a:lnSpc>
                <a:spcPts val="3070"/>
              </a:lnSpc>
            </a:pPr>
            <a:r>
              <a:rPr lang="en-US" sz="2193">
                <a:solidFill>
                  <a:srgbClr val="000000"/>
                </a:solidFill>
                <a:latin typeface="BentonSans 1"/>
              </a:rPr>
              <a:t>"My friend just wanted to play a game today, that doesn’t mean she doesn't like me"​</a:t>
            </a:r>
          </a:p>
          <a:p>
            <a:pPr algn="ctr">
              <a:lnSpc>
                <a:spcPts val="3070"/>
              </a:lnSpc>
            </a:pPr>
            <a:r>
              <a:rPr lang="en-US" sz="2193">
                <a:solidFill>
                  <a:srgbClr val="000000"/>
                </a:solidFill>
                <a:latin typeface="BentonSans 1"/>
              </a:rPr>
              <a:t>​</a:t>
            </a:r>
          </a:p>
          <a:p>
            <a:pPr algn="ctr">
              <a:lnSpc>
                <a:spcPts val="3070"/>
              </a:lnSpc>
            </a:pPr>
            <a:r>
              <a:rPr lang="en-US" sz="2193">
                <a:solidFill>
                  <a:srgbClr val="000000"/>
                </a:solidFill>
                <a:latin typeface="BentonSans 1"/>
              </a:rPr>
              <a:t>"If I ask, maybe I could play too"​</a:t>
            </a:r>
          </a:p>
          <a:p>
            <a:pPr algn="ctr">
              <a:lnSpc>
                <a:spcPts val="3070"/>
              </a:lnSpc>
            </a:pPr>
            <a:r>
              <a:rPr lang="en-US" sz="2193">
                <a:solidFill>
                  <a:srgbClr val="000000"/>
                </a:solidFill>
                <a:latin typeface="BentonSans 1"/>
              </a:rPr>
              <a:t>​</a:t>
            </a:r>
          </a:p>
          <a:p>
            <a:pPr algn="ctr">
              <a:lnSpc>
                <a:spcPts val="3070"/>
              </a:lnSpc>
            </a:pPr>
            <a:r>
              <a:rPr lang="en-US" sz="2193">
                <a:solidFill>
                  <a:srgbClr val="000000"/>
                </a:solidFill>
                <a:latin typeface="BentonSans 1"/>
              </a:rPr>
              <a:t>"I could try to find someone else to spend time with"​</a:t>
            </a:r>
          </a:p>
          <a:p>
            <a:pPr algn="ctr">
              <a:lnSpc>
                <a:spcPts val="3070"/>
              </a:lnSpc>
            </a:pPr>
            <a:r>
              <a:rPr lang="en-US" sz="2193">
                <a:solidFill>
                  <a:srgbClr val="000000"/>
                </a:solidFill>
                <a:latin typeface="BentonSans 1"/>
              </a:rPr>
              <a:t>​</a:t>
            </a:r>
          </a:p>
          <a:p>
            <a:pPr algn="ctr">
              <a:lnSpc>
                <a:spcPts val="3070"/>
              </a:lnSpc>
            </a:pPr>
            <a:r>
              <a:rPr lang="en-US" sz="2193">
                <a:solidFill>
                  <a:srgbClr val="000000"/>
                </a:solidFill>
                <a:latin typeface="BentonSans 1"/>
              </a:rPr>
              <a:t>​</a:t>
            </a:r>
          </a:p>
          <a:p>
            <a:pPr algn="ctr">
              <a:lnSpc>
                <a:spcPts val="3070"/>
              </a:lnSpc>
              <a:spcBef>
                <a:spcPct val="0"/>
              </a:spcBef>
            </a:pPr>
            <a:endParaRPr lang="en-US" sz="2193">
              <a:solidFill>
                <a:srgbClr val="000000"/>
              </a:solidFill>
              <a:latin typeface="BentonSans 1"/>
            </a:endParaRPr>
          </a:p>
        </p:txBody>
      </p:sp>
      <p:sp>
        <p:nvSpPr>
          <p:cNvPr id="10" name="Freeform 10"/>
          <p:cNvSpPr/>
          <p:nvPr/>
        </p:nvSpPr>
        <p:spPr>
          <a:xfrm>
            <a:off x="4403313" y="258964"/>
            <a:ext cx="9730474" cy="2554249"/>
          </a:xfrm>
          <a:custGeom>
            <a:avLst/>
            <a:gdLst/>
            <a:ahLst/>
            <a:cxnLst/>
            <a:rect l="l" t="t" r="r" b="b"/>
            <a:pathLst>
              <a:path w="9730474" h="2554249">
                <a:moveTo>
                  <a:pt x="0" y="0"/>
                </a:moveTo>
                <a:lnTo>
                  <a:pt x="9730474" y="0"/>
                </a:lnTo>
                <a:lnTo>
                  <a:pt x="9730474" y="2554250"/>
                </a:lnTo>
                <a:lnTo>
                  <a:pt x="0" y="2554250"/>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1" name="TextBox 11"/>
          <p:cNvSpPr txBox="1"/>
          <p:nvPr/>
        </p:nvSpPr>
        <p:spPr>
          <a:xfrm>
            <a:off x="5698886" y="607770"/>
            <a:ext cx="6890229" cy="1887057"/>
          </a:xfrm>
          <a:prstGeom prst="rect">
            <a:avLst/>
          </a:prstGeom>
        </p:spPr>
        <p:txBody>
          <a:bodyPr lIns="0" tIns="0" rIns="0" bIns="0" rtlCol="0" anchor="t">
            <a:spAutoFit/>
          </a:bodyPr>
          <a:lstStyle/>
          <a:p>
            <a:pPr algn="ctr">
              <a:lnSpc>
                <a:spcPts val="3707"/>
              </a:lnSpc>
              <a:spcBef>
                <a:spcPct val="0"/>
              </a:spcBef>
            </a:pPr>
            <a:r>
              <a:rPr lang="en-US" sz="2648">
                <a:solidFill>
                  <a:srgbClr val="000000"/>
                </a:solidFill>
                <a:latin typeface="BentonSans 1"/>
              </a:rPr>
              <a:t>Sophie's friend started playing a game with another group of people at breaktime. Normally, they like to sit together and talk on their own.</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a:off x="14076169" y="5802552"/>
            <a:ext cx="3861221" cy="4174293"/>
          </a:xfrm>
          <a:custGeom>
            <a:avLst/>
            <a:gdLst/>
            <a:ahLst/>
            <a:cxnLst/>
            <a:rect l="l" t="t" r="r" b="b"/>
            <a:pathLst>
              <a:path w="3861221" h="4174293">
                <a:moveTo>
                  <a:pt x="0" y="0"/>
                </a:moveTo>
                <a:lnTo>
                  <a:pt x="3861220" y="0"/>
                </a:lnTo>
                <a:lnTo>
                  <a:pt x="3861220" y="4174293"/>
                </a:lnTo>
                <a:lnTo>
                  <a:pt x="0" y="4174293"/>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6" name="Freeform 6"/>
          <p:cNvSpPr/>
          <p:nvPr/>
        </p:nvSpPr>
        <p:spPr>
          <a:xfrm rot="-10800000">
            <a:off x="1229936" y="1553129"/>
            <a:ext cx="5321852" cy="1543337"/>
          </a:xfrm>
          <a:custGeom>
            <a:avLst/>
            <a:gdLst/>
            <a:ahLst/>
            <a:cxnLst/>
            <a:rect l="l" t="t" r="r" b="b"/>
            <a:pathLst>
              <a:path w="5321852" h="1543337">
                <a:moveTo>
                  <a:pt x="0" y="0"/>
                </a:moveTo>
                <a:lnTo>
                  <a:pt x="5321852" y="0"/>
                </a:lnTo>
                <a:lnTo>
                  <a:pt x="5321852" y="1543337"/>
                </a:lnTo>
                <a:lnTo>
                  <a:pt x="0" y="1543337"/>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7" name="TextBox 7"/>
          <p:cNvSpPr txBox="1"/>
          <p:nvPr/>
        </p:nvSpPr>
        <p:spPr>
          <a:xfrm>
            <a:off x="-138779" y="1665334"/>
            <a:ext cx="10806779" cy="1335174"/>
          </a:xfrm>
          <a:prstGeom prst="rect">
            <a:avLst/>
          </a:prstGeom>
        </p:spPr>
        <p:txBody>
          <a:bodyPr wrap="square" lIns="0" tIns="0" rIns="0" bIns="0" rtlCol="0" anchor="t">
            <a:spAutoFit/>
          </a:bodyPr>
          <a:lstStyle/>
          <a:p>
            <a:pPr algn="ctr">
              <a:lnSpc>
                <a:spcPts val="10447"/>
              </a:lnSpc>
              <a:spcBef>
                <a:spcPct val="0"/>
              </a:spcBef>
            </a:pPr>
            <a:r>
              <a:rPr lang="en-US" sz="8706" dirty="0">
                <a:solidFill>
                  <a:srgbClr val="000000"/>
                </a:solidFill>
                <a:latin typeface="Architects Daughter"/>
              </a:rPr>
              <a:t>Session 5 Aims</a:t>
            </a:r>
          </a:p>
        </p:txBody>
      </p:sp>
      <p:sp>
        <p:nvSpPr>
          <p:cNvPr id="8" name="Freeform 8"/>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9" name="TextBox 9"/>
          <p:cNvSpPr txBox="1"/>
          <p:nvPr/>
        </p:nvSpPr>
        <p:spPr>
          <a:xfrm>
            <a:off x="3383382" y="3086941"/>
            <a:ext cx="11521236" cy="4696458"/>
          </a:xfrm>
          <a:prstGeom prst="rect">
            <a:avLst/>
          </a:prstGeom>
        </p:spPr>
        <p:txBody>
          <a:bodyPr lIns="0" tIns="0" rIns="0" bIns="0" rtlCol="0" anchor="t">
            <a:spAutoFit/>
          </a:bodyPr>
          <a:lstStyle/>
          <a:p>
            <a:pPr marL="958531" lvl="1" indent="-479265">
              <a:lnSpc>
                <a:spcPts val="5327"/>
              </a:lnSpc>
              <a:buFont typeface="Arial"/>
              <a:buChar char="•"/>
            </a:pPr>
            <a:r>
              <a:rPr lang="en-US" sz="4439">
                <a:solidFill>
                  <a:srgbClr val="000000"/>
                </a:solidFill>
                <a:latin typeface="Architects Daughter"/>
              </a:rPr>
              <a:t>  Begin to understand mindfulness and that it can help us regulate our emotions​</a:t>
            </a:r>
          </a:p>
          <a:p>
            <a:pPr>
              <a:lnSpc>
                <a:spcPts val="5327"/>
              </a:lnSpc>
            </a:pPr>
            <a:endParaRPr lang="en-US" sz="4439">
              <a:solidFill>
                <a:srgbClr val="000000"/>
              </a:solidFill>
              <a:latin typeface="Architects Daughter"/>
            </a:endParaRPr>
          </a:p>
          <a:p>
            <a:pPr marL="958531" lvl="1" indent="-479265">
              <a:lnSpc>
                <a:spcPts val="5327"/>
              </a:lnSpc>
              <a:buFont typeface="Arial"/>
              <a:buChar char="•"/>
            </a:pPr>
            <a:r>
              <a:rPr lang="en-US" sz="4439">
                <a:solidFill>
                  <a:srgbClr val="000000"/>
                </a:solidFill>
                <a:latin typeface="Architects Daughter"/>
              </a:rPr>
              <a:t>To learn how to use positive self-talk</a:t>
            </a:r>
          </a:p>
          <a:p>
            <a:pPr>
              <a:lnSpc>
                <a:spcPts val="5327"/>
              </a:lnSpc>
            </a:pPr>
            <a:endParaRPr lang="en-US" sz="4439">
              <a:solidFill>
                <a:srgbClr val="000000"/>
              </a:solidFill>
              <a:latin typeface="Architects Daughter"/>
            </a:endParaRPr>
          </a:p>
          <a:p>
            <a:pPr>
              <a:lnSpc>
                <a:spcPts val="5327"/>
              </a:lnSpc>
            </a:pPr>
            <a:endParaRPr lang="en-US" sz="4439">
              <a:solidFill>
                <a:srgbClr val="000000"/>
              </a:solidFill>
              <a:latin typeface="Architects Daughte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TextBox 6"/>
          <p:cNvSpPr txBox="1"/>
          <p:nvPr/>
        </p:nvSpPr>
        <p:spPr>
          <a:xfrm>
            <a:off x="1474274" y="3177182"/>
            <a:ext cx="15339451" cy="4619625"/>
          </a:xfrm>
          <a:prstGeom prst="rect">
            <a:avLst/>
          </a:prstGeom>
        </p:spPr>
        <p:txBody>
          <a:bodyPr lIns="0" tIns="0" rIns="0" bIns="0" rtlCol="0" anchor="t">
            <a:spAutoFit/>
          </a:bodyPr>
          <a:lstStyle/>
          <a:p>
            <a:pPr marL="928373" lvl="1" indent="-464186">
              <a:lnSpc>
                <a:spcPts val="5160"/>
              </a:lnSpc>
              <a:buFont typeface="Arial"/>
              <a:buChar char="•"/>
            </a:pPr>
            <a:r>
              <a:rPr lang="en-US" sz="4300">
                <a:solidFill>
                  <a:srgbClr val="000000"/>
                </a:solidFill>
                <a:latin typeface="Aileron"/>
              </a:rPr>
              <a:t>We can spend a lot of time not living in the present day. We might worry about the future or become sad thinking about the past and forget to live in the now.</a:t>
            </a:r>
          </a:p>
          <a:p>
            <a:pPr>
              <a:lnSpc>
                <a:spcPts val="5160"/>
              </a:lnSpc>
            </a:pPr>
            <a:endParaRPr lang="en-US" sz="4300">
              <a:solidFill>
                <a:srgbClr val="000000"/>
              </a:solidFill>
              <a:latin typeface="Aileron"/>
            </a:endParaRPr>
          </a:p>
          <a:p>
            <a:pPr marL="928373" lvl="1" indent="-464186">
              <a:lnSpc>
                <a:spcPts val="5160"/>
              </a:lnSpc>
              <a:buFont typeface="Arial"/>
              <a:buChar char="•"/>
            </a:pPr>
            <a:r>
              <a:rPr lang="en-US" sz="4300">
                <a:solidFill>
                  <a:srgbClr val="000000"/>
                </a:solidFill>
                <a:latin typeface="Aileron"/>
              </a:rPr>
              <a:t>Mindfulness practice helps you focus your attention on the present day by engaging our senses. </a:t>
            </a:r>
          </a:p>
          <a:p>
            <a:pPr>
              <a:lnSpc>
                <a:spcPts val="5759"/>
              </a:lnSpc>
            </a:pPr>
            <a:endParaRPr lang="en-US" sz="4300">
              <a:solidFill>
                <a:srgbClr val="000000"/>
              </a:solidFill>
              <a:latin typeface="Aileron"/>
            </a:endParaRPr>
          </a:p>
        </p:txBody>
      </p:sp>
      <p:sp>
        <p:nvSpPr>
          <p:cNvPr id="7" name="Freeform 7"/>
          <p:cNvSpPr/>
          <p:nvPr/>
        </p:nvSpPr>
        <p:spPr>
          <a:xfrm rot="-10594740">
            <a:off x="6039321" y="945833"/>
            <a:ext cx="6010892" cy="1743159"/>
          </a:xfrm>
          <a:custGeom>
            <a:avLst/>
            <a:gdLst/>
            <a:ahLst/>
            <a:cxnLst/>
            <a:rect l="l" t="t" r="r" b="b"/>
            <a:pathLst>
              <a:path w="6010892" h="1743159">
                <a:moveTo>
                  <a:pt x="0" y="0"/>
                </a:moveTo>
                <a:lnTo>
                  <a:pt x="6010893" y="0"/>
                </a:lnTo>
                <a:lnTo>
                  <a:pt x="6010893" y="1743159"/>
                </a:lnTo>
                <a:lnTo>
                  <a:pt x="0" y="1743159"/>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8" name="TextBox 8"/>
          <p:cNvSpPr txBox="1"/>
          <p:nvPr/>
        </p:nvSpPr>
        <p:spPr>
          <a:xfrm>
            <a:off x="5309114" y="1287466"/>
            <a:ext cx="7471307" cy="914400"/>
          </a:xfrm>
          <a:prstGeom prst="rect">
            <a:avLst/>
          </a:prstGeom>
        </p:spPr>
        <p:txBody>
          <a:bodyPr lIns="0" tIns="0" rIns="0" bIns="0" rtlCol="0" anchor="t">
            <a:spAutoFit/>
          </a:bodyPr>
          <a:lstStyle/>
          <a:p>
            <a:pPr algn="ctr">
              <a:lnSpc>
                <a:spcPts val="7200"/>
              </a:lnSpc>
              <a:spcBef>
                <a:spcPct val="0"/>
              </a:spcBef>
            </a:pPr>
            <a:r>
              <a:rPr lang="en-US" sz="6000">
                <a:solidFill>
                  <a:srgbClr val="FFFFFF"/>
                </a:solidFill>
                <a:latin typeface="Architects Daughter"/>
              </a:rPr>
              <a:t>Mindfulness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TextBox 6"/>
          <p:cNvSpPr txBox="1"/>
          <p:nvPr/>
        </p:nvSpPr>
        <p:spPr>
          <a:xfrm>
            <a:off x="1474274" y="2852143"/>
            <a:ext cx="15339451" cy="5915025"/>
          </a:xfrm>
          <a:prstGeom prst="rect">
            <a:avLst/>
          </a:prstGeom>
        </p:spPr>
        <p:txBody>
          <a:bodyPr lIns="0" tIns="0" rIns="0" bIns="0" rtlCol="0" anchor="t">
            <a:spAutoFit/>
          </a:bodyPr>
          <a:lstStyle/>
          <a:p>
            <a:pPr marL="928373" lvl="1" indent="-464186">
              <a:lnSpc>
                <a:spcPts val="5160"/>
              </a:lnSpc>
              <a:buFont typeface="Arial"/>
              <a:buChar char="•"/>
            </a:pPr>
            <a:r>
              <a:rPr lang="en-US" sz="4300">
                <a:solidFill>
                  <a:srgbClr val="000000"/>
                </a:solidFill>
                <a:latin typeface="Aileron"/>
              </a:rPr>
              <a:t>Mindfulness is a great way of training your brain.</a:t>
            </a:r>
          </a:p>
          <a:p>
            <a:pPr>
              <a:lnSpc>
                <a:spcPts val="5160"/>
              </a:lnSpc>
            </a:pPr>
            <a:endParaRPr lang="en-US" sz="4300">
              <a:solidFill>
                <a:srgbClr val="000000"/>
              </a:solidFill>
              <a:latin typeface="Aileron"/>
            </a:endParaRPr>
          </a:p>
          <a:p>
            <a:pPr marL="928373" lvl="1" indent="-464186">
              <a:lnSpc>
                <a:spcPts val="5160"/>
              </a:lnSpc>
              <a:buFont typeface="Arial"/>
              <a:buChar char="•"/>
            </a:pPr>
            <a:r>
              <a:rPr lang="en-US" sz="4300">
                <a:solidFill>
                  <a:srgbClr val="000000"/>
                </a:solidFill>
                <a:latin typeface="Aileron"/>
              </a:rPr>
              <a:t>After 8 weeks of daily mindfulness practise, grey matter in amygdala becomes smaller and grey matter in prefrontal cortex becomes thicker.</a:t>
            </a:r>
          </a:p>
          <a:p>
            <a:pPr>
              <a:lnSpc>
                <a:spcPts val="5160"/>
              </a:lnSpc>
            </a:pPr>
            <a:endParaRPr lang="en-US" sz="4300">
              <a:solidFill>
                <a:srgbClr val="000000"/>
              </a:solidFill>
              <a:latin typeface="Aileron"/>
            </a:endParaRPr>
          </a:p>
          <a:p>
            <a:pPr marL="928373" lvl="1" indent="-464186">
              <a:lnSpc>
                <a:spcPts val="5160"/>
              </a:lnSpc>
              <a:buFont typeface="Arial"/>
              <a:buChar char="•"/>
            </a:pPr>
            <a:r>
              <a:rPr lang="en-US" sz="4300">
                <a:solidFill>
                  <a:srgbClr val="000000"/>
                </a:solidFill>
                <a:latin typeface="Aileron"/>
              </a:rPr>
              <a:t>This means that the survival brain doesn't trigger and bark as often and you can react in a more helpful way.</a:t>
            </a:r>
          </a:p>
          <a:p>
            <a:pPr>
              <a:lnSpc>
                <a:spcPts val="5759"/>
              </a:lnSpc>
            </a:pPr>
            <a:endParaRPr lang="en-US" sz="4300">
              <a:solidFill>
                <a:srgbClr val="000000"/>
              </a:solidFill>
              <a:latin typeface="Aileron"/>
            </a:endParaRPr>
          </a:p>
        </p:txBody>
      </p:sp>
      <p:sp>
        <p:nvSpPr>
          <p:cNvPr id="7" name="Freeform 7"/>
          <p:cNvSpPr/>
          <p:nvPr/>
        </p:nvSpPr>
        <p:spPr>
          <a:xfrm rot="-10594740">
            <a:off x="6039321" y="945833"/>
            <a:ext cx="6010892" cy="1743159"/>
          </a:xfrm>
          <a:custGeom>
            <a:avLst/>
            <a:gdLst/>
            <a:ahLst/>
            <a:cxnLst/>
            <a:rect l="l" t="t" r="r" b="b"/>
            <a:pathLst>
              <a:path w="6010892" h="1743159">
                <a:moveTo>
                  <a:pt x="0" y="0"/>
                </a:moveTo>
                <a:lnTo>
                  <a:pt x="6010893" y="0"/>
                </a:lnTo>
                <a:lnTo>
                  <a:pt x="6010893" y="1743159"/>
                </a:lnTo>
                <a:lnTo>
                  <a:pt x="0" y="1743159"/>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8" name="TextBox 8"/>
          <p:cNvSpPr txBox="1"/>
          <p:nvPr/>
        </p:nvSpPr>
        <p:spPr>
          <a:xfrm>
            <a:off x="5309114" y="1287466"/>
            <a:ext cx="7471307" cy="914400"/>
          </a:xfrm>
          <a:prstGeom prst="rect">
            <a:avLst/>
          </a:prstGeom>
        </p:spPr>
        <p:txBody>
          <a:bodyPr lIns="0" tIns="0" rIns="0" bIns="0" rtlCol="0" anchor="t">
            <a:spAutoFit/>
          </a:bodyPr>
          <a:lstStyle/>
          <a:p>
            <a:pPr algn="ctr">
              <a:lnSpc>
                <a:spcPts val="7200"/>
              </a:lnSpc>
              <a:spcBef>
                <a:spcPct val="0"/>
              </a:spcBef>
            </a:pPr>
            <a:r>
              <a:rPr lang="en-US" sz="6000">
                <a:solidFill>
                  <a:srgbClr val="FFFFFF"/>
                </a:solidFill>
                <a:latin typeface="Architects Daughter"/>
              </a:rPr>
              <a:t>Mindfulness</a:t>
            </a:r>
          </a:p>
        </p:txBody>
      </p:sp>
      <p:sp>
        <p:nvSpPr>
          <p:cNvPr id="9" name="Freeform 9"/>
          <p:cNvSpPr/>
          <p:nvPr/>
        </p:nvSpPr>
        <p:spPr>
          <a:xfrm>
            <a:off x="12405477" y="561608"/>
            <a:ext cx="5186011" cy="2366117"/>
          </a:xfrm>
          <a:custGeom>
            <a:avLst/>
            <a:gdLst/>
            <a:ahLst/>
            <a:cxnLst/>
            <a:rect l="l" t="t" r="r" b="b"/>
            <a:pathLst>
              <a:path w="5186011" h="2366117">
                <a:moveTo>
                  <a:pt x="0" y="0"/>
                </a:moveTo>
                <a:lnTo>
                  <a:pt x="5186010" y="0"/>
                </a:lnTo>
                <a:lnTo>
                  <a:pt x="5186010" y="2366117"/>
                </a:lnTo>
                <a:lnTo>
                  <a:pt x="0" y="2366117"/>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rot="-10800000">
            <a:off x="1028700" y="2038555"/>
            <a:ext cx="8306336" cy="2408837"/>
          </a:xfrm>
          <a:custGeom>
            <a:avLst/>
            <a:gdLst/>
            <a:ahLst/>
            <a:cxnLst/>
            <a:rect l="l" t="t" r="r" b="b"/>
            <a:pathLst>
              <a:path w="8306336" h="2408837">
                <a:moveTo>
                  <a:pt x="0" y="0"/>
                </a:moveTo>
                <a:lnTo>
                  <a:pt x="8306336" y="0"/>
                </a:lnTo>
                <a:lnTo>
                  <a:pt x="8306336" y="2408838"/>
                </a:lnTo>
                <a:lnTo>
                  <a:pt x="0" y="2408838"/>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7" name="Freeform 7"/>
          <p:cNvSpPr/>
          <p:nvPr/>
        </p:nvSpPr>
        <p:spPr>
          <a:xfrm>
            <a:off x="9466588" y="754648"/>
            <a:ext cx="8207154" cy="8777705"/>
          </a:xfrm>
          <a:custGeom>
            <a:avLst/>
            <a:gdLst/>
            <a:ahLst/>
            <a:cxnLst/>
            <a:rect l="l" t="t" r="r" b="b"/>
            <a:pathLst>
              <a:path w="8207154" h="8777705">
                <a:moveTo>
                  <a:pt x="0" y="0"/>
                </a:moveTo>
                <a:lnTo>
                  <a:pt x="8207154" y="0"/>
                </a:lnTo>
                <a:lnTo>
                  <a:pt x="8207154" y="8777704"/>
                </a:lnTo>
                <a:lnTo>
                  <a:pt x="0" y="8777704"/>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8" name="TextBox 8"/>
          <p:cNvSpPr txBox="1"/>
          <p:nvPr/>
        </p:nvSpPr>
        <p:spPr>
          <a:xfrm>
            <a:off x="248082" y="2776249"/>
            <a:ext cx="9389630" cy="923925"/>
          </a:xfrm>
          <a:prstGeom prst="rect">
            <a:avLst/>
          </a:prstGeom>
        </p:spPr>
        <p:txBody>
          <a:bodyPr lIns="0" tIns="0" rIns="0" bIns="0" rtlCol="0" anchor="t">
            <a:spAutoFit/>
          </a:bodyPr>
          <a:lstStyle/>
          <a:p>
            <a:pPr algn="ctr">
              <a:lnSpc>
                <a:spcPts val="7200"/>
              </a:lnSpc>
            </a:pPr>
            <a:r>
              <a:rPr lang="en-US" sz="6000">
                <a:solidFill>
                  <a:srgbClr val="000000"/>
                </a:solidFill>
                <a:latin typeface="Aileron"/>
              </a:rPr>
              <a:t>The Brain Bully!</a:t>
            </a:r>
          </a:p>
        </p:txBody>
      </p:sp>
      <p:sp>
        <p:nvSpPr>
          <p:cNvPr id="9" name="TextBox 9"/>
          <p:cNvSpPr txBox="1"/>
          <p:nvPr/>
        </p:nvSpPr>
        <p:spPr>
          <a:xfrm>
            <a:off x="2060786" y="4567097"/>
            <a:ext cx="7272758" cy="2508379"/>
          </a:xfrm>
          <a:prstGeom prst="rect">
            <a:avLst/>
          </a:prstGeom>
        </p:spPr>
        <p:txBody>
          <a:bodyPr lIns="0" tIns="0" rIns="0" bIns="0" rtlCol="0" anchor="t">
            <a:spAutoFit/>
          </a:bodyPr>
          <a:lstStyle/>
          <a:p>
            <a:pPr algn="ctr">
              <a:lnSpc>
                <a:spcPts val="6586"/>
              </a:lnSpc>
              <a:spcBef>
                <a:spcPct val="0"/>
              </a:spcBef>
            </a:pPr>
            <a:r>
              <a:rPr lang="en-US" sz="4700" dirty="0">
                <a:solidFill>
                  <a:srgbClr val="000000"/>
                </a:solidFill>
                <a:latin typeface="Architects Daughter"/>
              </a:rPr>
              <a:t>What kind of thoughts does Brain Bully like? What do they hate?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rot="-10800000">
            <a:off x="4338922" y="0"/>
            <a:ext cx="9209539" cy="2670766"/>
          </a:xfrm>
          <a:custGeom>
            <a:avLst/>
            <a:gdLst/>
            <a:ahLst/>
            <a:cxnLst/>
            <a:rect l="l" t="t" r="r" b="b"/>
            <a:pathLst>
              <a:path w="9209539" h="2670766">
                <a:moveTo>
                  <a:pt x="0" y="0"/>
                </a:moveTo>
                <a:lnTo>
                  <a:pt x="9209539" y="0"/>
                </a:lnTo>
                <a:lnTo>
                  <a:pt x="9209539" y="2670766"/>
                </a:lnTo>
                <a:lnTo>
                  <a:pt x="0" y="2670766"/>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grpSp>
        <p:nvGrpSpPr>
          <p:cNvPr id="7" name="Group 7"/>
          <p:cNvGrpSpPr/>
          <p:nvPr/>
        </p:nvGrpSpPr>
        <p:grpSpPr>
          <a:xfrm>
            <a:off x="2217431" y="2756893"/>
            <a:ext cx="3149539" cy="1591125"/>
            <a:chOff x="0" y="0"/>
            <a:chExt cx="769060" cy="388524"/>
          </a:xfrm>
        </p:grpSpPr>
        <p:sp>
          <p:nvSpPr>
            <p:cNvPr id="8" name="Freeform 8"/>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468878"/>
            </a:solidFill>
            <a:ln w="19050" cap="sq">
              <a:solidFill>
                <a:srgbClr val="000000"/>
              </a:solidFill>
              <a:miter/>
            </a:ln>
          </p:spPr>
          <p:txBody>
            <a:bodyPr/>
            <a:lstStyle/>
            <a:p>
              <a:endParaRPr lang="en-GB"/>
            </a:p>
          </p:txBody>
        </p:sp>
        <p:sp>
          <p:nvSpPr>
            <p:cNvPr id="9" name="TextBox 9"/>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grpSp>
        <p:nvGrpSpPr>
          <p:cNvPr id="10" name="Group 10"/>
          <p:cNvGrpSpPr/>
          <p:nvPr/>
        </p:nvGrpSpPr>
        <p:grpSpPr>
          <a:xfrm>
            <a:off x="5706239" y="2756893"/>
            <a:ext cx="3149539" cy="1591125"/>
            <a:chOff x="0" y="0"/>
            <a:chExt cx="769060" cy="388524"/>
          </a:xfrm>
        </p:grpSpPr>
        <p:sp>
          <p:nvSpPr>
            <p:cNvPr id="11" name="Freeform 11"/>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FF8A2F"/>
            </a:solidFill>
            <a:ln w="19050" cap="sq">
              <a:solidFill>
                <a:srgbClr val="000000"/>
              </a:solidFill>
              <a:miter/>
            </a:ln>
          </p:spPr>
          <p:txBody>
            <a:bodyPr/>
            <a:lstStyle/>
            <a:p>
              <a:endParaRPr lang="en-GB"/>
            </a:p>
          </p:txBody>
        </p:sp>
        <p:sp>
          <p:nvSpPr>
            <p:cNvPr id="12" name="TextBox 12"/>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grpSp>
        <p:nvGrpSpPr>
          <p:cNvPr id="13" name="Group 13"/>
          <p:cNvGrpSpPr/>
          <p:nvPr/>
        </p:nvGrpSpPr>
        <p:grpSpPr>
          <a:xfrm>
            <a:off x="9191287" y="2756893"/>
            <a:ext cx="3149539" cy="1591125"/>
            <a:chOff x="0" y="0"/>
            <a:chExt cx="769060" cy="388524"/>
          </a:xfrm>
        </p:grpSpPr>
        <p:sp>
          <p:nvSpPr>
            <p:cNvPr id="14" name="Freeform 14"/>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468878"/>
            </a:solidFill>
            <a:ln w="19050" cap="sq">
              <a:solidFill>
                <a:srgbClr val="000000"/>
              </a:solidFill>
              <a:miter/>
            </a:ln>
          </p:spPr>
          <p:txBody>
            <a:bodyPr/>
            <a:lstStyle/>
            <a:p>
              <a:endParaRPr lang="en-GB"/>
            </a:p>
          </p:txBody>
        </p:sp>
        <p:sp>
          <p:nvSpPr>
            <p:cNvPr id="15" name="TextBox 15"/>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grpSp>
        <p:nvGrpSpPr>
          <p:cNvPr id="16" name="Group 16"/>
          <p:cNvGrpSpPr/>
          <p:nvPr/>
        </p:nvGrpSpPr>
        <p:grpSpPr>
          <a:xfrm>
            <a:off x="12680095" y="2756893"/>
            <a:ext cx="3149539" cy="1591125"/>
            <a:chOff x="0" y="0"/>
            <a:chExt cx="769060" cy="388524"/>
          </a:xfrm>
        </p:grpSpPr>
        <p:sp>
          <p:nvSpPr>
            <p:cNvPr id="17" name="Freeform 17"/>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FF8A2F"/>
            </a:solidFill>
            <a:ln w="19050" cap="sq">
              <a:solidFill>
                <a:srgbClr val="000000"/>
              </a:solidFill>
              <a:miter/>
            </a:ln>
          </p:spPr>
          <p:txBody>
            <a:bodyPr/>
            <a:lstStyle/>
            <a:p>
              <a:endParaRPr lang="en-GB"/>
            </a:p>
          </p:txBody>
        </p:sp>
        <p:sp>
          <p:nvSpPr>
            <p:cNvPr id="18" name="TextBox 18"/>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grpSp>
        <p:nvGrpSpPr>
          <p:cNvPr id="19" name="Group 19"/>
          <p:cNvGrpSpPr/>
          <p:nvPr/>
        </p:nvGrpSpPr>
        <p:grpSpPr>
          <a:xfrm>
            <a:off x="2217431" y="4600564"/>
            <a:ext cx="3149539" cy="1591125"/>
            <a:chOff x="0" y="0"/>
            <a:chExt cx="769060" cy="388524"/>
          </a:xfrm>
        </p:grpSpPr>
        <p:sp>
          <p:nvSpPr>
            <p:cNvPr id="20" name="Freeform 20"/>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FF8A2F"/>
            </a:solidFill>
            <a:ln w="19050" cap="sq">
              <a:solidFill>
                <a:srgbClr val="000000"/>
              </a:solidFill>
              <a:miter/>
            </a:ln>
          </p:spPr>
          <p:txBody>
            <a:bodyPr/>
            <a:lstStyle/>
            <a:p>
              <a:endParaRPr lang="en-GB"/>
            </a:p>
          </p:txBody>
        </p:sp>
        <p:sp>
          <p:nvSpPr>
            <p:cNvPr id="21" name="TextBox 21"/>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grpSp>
        <p:nvGrpSpPr>
          <p:cNvPr id="22" name="Group 22"/>
          <p:cNvGrpSpPr/>
          <p:nvPr/>
        </p:nvGrpSpPr>
        <p:grpSpPr>
          <a:xfrm>
            <a:off x="5704359" y="4600564"/>
            <a:ext cx="3149539" cy="1591125"/>
            <a:chOff x="0" y="0"/>
            <a:chExt cx="769060" cy="388524"/>
          </a:xfrm>
        </p:grpSpPr>
        <p:sp>
          <p:nvSpPr>
            <p:cNvPr id="23" name="Freeform 23"/>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468878"/>
            </a:solidFill>
            <a:ln w="19050" cap="sq">
              <a:solidFill>
                <a:srgbClr val="000000"/>
              </a:solidFill>
              <a:miter/>
            </a:ln>
          </p:spPr>
          <p:txBody>
            <a:bodyPr/>
            <a:lstStyle/>
            <a:p>
              <a:endParaRPr lang="en-GB"/>
            </a:p>
          </p:txBody>
        </p:sp>
        <p:sp>
          <p:nvSpPr>
            <p:cNvPr id="24" name="TextBox 24"/>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grpSp>
        <p:nvGrpSpPr>
          <p:cNvPr id="25" name="Group 25"/>
          <p:cNvGrpSpPr/>
          <p:nvPr/>
        </p:nvGrpSpPr>
        <p:grpSpPr>
          <a:xfrm>
            <a:off x="9189407" y="4585670"/>
            <a:ext cx="3149539" cy="1591125"/>
            <a:chOff x="0" y="0"/>
            <a:chExt cx="769060" cy="388524"/>
          </a:xfrm>
        </p:grpSpPr>
        <p:sp>
          <p:nvSpPr>
            <p:cNvPr id="26" name="Freeform 26"/>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FF8A2F"/>
            </a:solidFill>
            <a:ln w="19050" cap="sq">
              <a:solidFill>
                <a:srgbClr val="000000"/>
              </a:solidFill>
              <a:miter/>
            </a:ln>
          </p:spPr>
          <p:txBody>
            <a:bodyPr/>
            <a:lstStyle/>
            <a:p>
              <a:endParaRPr lang="en-GB"/>
            </a:p>
          </p:txBody>
        </p:sp>
        <p:sp>
          <p:nvSpPr>
            <p:cNvPr id="27" name="TextBox 27"/>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grpSp>
        <p:nvGrpSpPr>
          <p:cNvPr id="28" name="Group 28"/>
          <p:cNvGrpSpPr/>
          <p:nvPr/>
        </p:nvGrpSpPr>
        <p:grpSpPr>
          <a:xfrm>
            <a:off x="12674455" y="4585670"/>
            <a:ext cx="3149539" cy="1591125"/>
            <a:chOff x="0" y="0"/>
            <a:chExt cx="769060" cy="388524"/>
          </a:xfrm>
        </p:grpSpPr>
        <p:sp>
          <p:nvSpPr>
            <p:cNvPr id="29" name="Freeform 29"/>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468878"/>
            </a:solidFill>
            <a:ln w="19050" cap="sq">
              <a:solidFill>
                <a:srgbClr val="000000"/>
              </a:solidFill>
              <a:miter/>
            </a:ln>
          </p:spPr>
          <p:txBody>
            <a:bodyPr/>
            <a:lstStyle/>
            <a:p>
              <a:endParaRPr lang="en-GB"/>
            </a:p>
          </p:txBody>
        </p:sp>
        <p:sp>
          <p:nvSpPr>
            <p:cNvPr id="30" name="TextBox 30"/>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grpSp>
        <p:nvGrpSpPr>
          <p:cNvPr id="31" name="Group 31"/>
          <p:cNvGrpSpPr/>
          <p:nvPr/>
        </p:nvGrpSpPr>
        <p:grpSpPr>
          <a:xfrm>
            <a:off x="2211791" y="6429341"/>
            <a:ext cx="3149539" cy="1591125"/>
            <a:chOff x="0" y="0"/>
            <a:chExt cx="769060" cy="388524"/>
          </a:xfrm>
        </p:grpSpPr>
        <p:sp>
          <p:nvSpPr>
            <p:cNvPr id="32" name="Freeform 32"/>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468878"/>
            </a:solidFill>
            <a:ln w="19050" cap="sq">
              <a:solidFill>
                <a:srgbClr val="000000"/>
              </a:solidFill>
              <a:miter/>
            </a:ln>
          </p:spPr>
          <p:txBody>
            <a:bodyPr/>
            <a:lstStyle/>
            <a:p>
              <a:endParaRPr lang="en-GB"/>
            </a:p>
          </p:txBody>
        </p:sp>
        <p:sp>
          <p:nvSpPr>
            <p:cNvPr id="33" name="TextBox 33"/>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grpSp>
        <p:nvGrpSpPr>
          <p:cNvPr id="34" name="Group 34"/>
          <p:cNvGrpSpPr/>
          <p:nvPr/>
        </p:nvGrpSpPr>
        <p:grpSpPr>
          <a:xfrm>
            <a:off x="5700599" y="6429341"/>
            <a:ext cx="3149539" cy="1591125"/>
            <a:chOff x="0" y="0"/>
            <a:chExt cx="769060" cy="388524"/>
          </a:xfrm>
        </p:grpSpPr>
        <p:sp>
          <p:nvSpPr>
            <p:cNvPr id="35" name="Freeform 35"/>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FF8A2F"/>
            </a:solidFill>
            <a:ln w="19050" cap="sq">
              <a:solidFill>
                <a:srgbClr val="000000"/>
              </a:solidFill>
              <a:miter/>
            </a:ln>
          </p:spPr>
          <p:txBody>
            <a:bodyPr/>
            <a:lstStyle/>
            <a:p>
              <a:endParaRPr lang="en-GB"/>
            </a:p>
          </p:txBody>
        </p:sp>
        <p:sp>
          <p:nvSpPr>
            <p:cNvPr id="36" name="TextBox 36"/>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grpSp>
        <p:nvGrpSpPr>
          <p:cNvPr id="37" name="Group 37"/>
          <p:cNvGrpSpPr/>
          <p:nvPr/>
        </p:nvGrpSpPr>
        <p:grpSpPr>
          <a:xfrm>
            <a:off x="9185647" y="6429341"/>
            <a:ext cx="3149539" cy="1591125"/>
            <a:chOff x="0" y="0"/>
            <a:chExt cx="769060" cy="388524"/>
          </a:xfrm>
        </p:grpSpPr>
        <p:sp>
          <p:nvSpPr>
            <p:cNvPr id="38" name="Freeform 38"/>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468878"/>
            </a:solidFill>
            <a:ln w="19050" cap="sq">
              <a:solidFill>
                <a:srgbClr val="000000"/>
              </a:solidFill>
              <a:miter/>
            </a:ln>
          </p:spPr>
          <p:txBody>
            <a:bodyPr/>
            <a:lstStyle/>
            <a:p>
              <a:endParaRPr lang="en-GB"/>
            </a:p>
          </p:txBody>
        </p:sp>
        <p:sp>
          <p:nvSpPr>
            <p:cNvPr id="39" name="TextBox 39"/>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grpSp>
        <p:nvGrpSpPr>
          <p:cNvPr id="40" name="Group 40"/>
          <p:cNvGrpSpPr/>
          <p:nvPr/>
        </p:nvGrpSpPr>
        <p:grpSpPr>
          <a:xfrm>
            <a:off x="12674455" y="6429341"/>
            <a:ext cx="3149539" cy="1591125"/>
            <a:chOff x="0" y="0"/>
            <a:chExt cx="769060" cy="388524"/>
          </a:xfrm>
        </p:grpSpPr>
        <p:sp>
          <p:nvSpPr>
            <p:cNvPr id="41" name="Freeform 41"/>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FF8A2F"/>
            </a:solidFill>
            <a:ln w="19050" cap="sq">
              <a:solidFill>
                <a:srgbClr val="000000"/>
              </a:solidFill>
              <a:miter/>
            </a:ln>
          </p:spPr>
          <p:txBody>
            <a:bodyPr/>
            <a:lstStyle/>
            <a:p>
              <a:endParaRPr lang="en-GB"/>
            </a:p>
          </p:txBody>
        </p:sp>
        <p:sp>
          <p:nvSpPr>
            <p:cNvPr id="42" name="TextBox 42"/>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grpSp>
        <p:nvGrpSpPr>
          <p:cNvPr id="43" name="Group 43"/>
          <p:cNvGrpSpPr/>
          <p:nvPr/>
        </p:nvGrpSpPr>
        <p:grpSpPr>
          <a:xfrm>
            <a:off x="2211791" y="8273013"/>
            <a:ext cx="3149539" cy="1591125"/>
            <a:chOff x="0" y="0"/>
            <a:chExt cx="769060" cy="388524"/>
          </a:xfrm>
        </p:grpSpPr>
        <p:sp>
          <p:nvSpPr>
            <p:cNvPr id="44" name="Freeform 44"/>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FF8A2F"/>
            </a:solidFill>
            <a:ln w="19050" cap="sq">
              <a:solidFill>
                <a:srgbClr val="000000"/>
              </a:solidFill>
              <a:miter/>
            </a:ln>
          </p:spPr>
          <p:txBody>
            <a:bodyPr/>
            <a:lstStyle/>
            <a:p>
              <a:endParaRPr lang="en-GB"/>
            </a:p>
          </p:txBody>
        </p:sp>
        <p:sp>
          <p:nvSpPr>
            <p:cNvPr id="45" name="TextBox 45"/>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grpSp>
        <p:nvGrpSpPr>
          <p:cNvPr id="46" name="Group 46"/>
          <p:cNvGrpSpPr/>
          <p:nvPr/>
        </p:nvGrpSpPr>
        <p:grpSpPr>
          <a:xfrm>
            <a:off x="5698719" y="8273013"/>
            <a:ext cx="3149539" cy="1591125"/>
            <a:chOff x="0" y="0"/>
            <a:chExt cx="769060" cy="388524"/>
          </a:xfrm>
        </p:grpSpPr>
        <p:sp>
          <p:nvSpPr>
            <p:cNvPr id="47" name="Freeform 47"/>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468878"/>
            </a:solidFill>
            <a:ln w="19050" cap="sq">
              <a:solidFill>
                <a:srgbClr val="000000"/>
              </a:solidFill>
              <a:miter/>
            </a:ln>
          </p:spPr>
          <p:txBody>
            <a:bodyPr/>
            <a:lstStyle/>
            <a:p>
              <a:endParaRPr lang="en-GB"/>
            </a:p>
          </p:txBody>
        </p:sp>
        <p:sp>
          <p:nvSpPr>
            <p:cNvPr id="48" name="TextBox 48"/>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grpSp>
        <p:nvGrpSpPr>
          <p:cNvPr id="49" name="Group 49"/>
          <p:cNvGrpSpPr/>
          <p:nvPr/>
        </p:nvGrpSpPr>
        <p:grpSpPr>
          <a:xfrm>
            <a:off x="9183767" y="8258119"/>
            <a:ext cx="3149539" cy="1591125"/>
            <a:chOff x="0" y="0"/>
            <a:chExt cx="769060" cy="388524"/>
          </a:xfrm>
        </p:grpSpPr>
        <p:sp>
          <p:nvSpPr>
            <p:cNvPr id="50" name="Freeform 50"/>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FF8A2F"/>
            </a:solidFill>
            <a:ln w="19050" cap="sq">
              <a:solidFill>
                <a:srgbClr val="000000"/>
              </a:solidFill>
              <a:miter/>
            </a:ln>
          </p:spPr>
          <p:txBody>
            <a:bodyPr/>
            <a:lstStyle/>
            <a:p>
              <a:endParaRPr lang="en-GB"/>
            </a:p>
          </p:txBody>
        </p:sp>
        <p:sp>
          <p:nvSpPr>
            <p:cNvPr id="51" name="TextBox 51"/>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grpSp>
        <p:nvGrpSpPr>
          <p:cNvPr id="52" name="Group 52"/>
          <p:cNvGrpSpPr/>
          <p:nvPr/>
        </p:nvGrpSpPr>
        <p:grpSpPr>
          <a:xfrm>
            <a:off x="12668815" y="8258119"/>
            <a:ext cx="3149539" cy="1591125"/>
            <a:chOff x="0" y="0"/>
            <a:chExt cx="769060" cy="388524"/>
          </a:xfrm>
        </p:grpSpPr>
        <p:sp>
          <p:nvSpPr>
            <p:cNvPr id="53" name="Freeform 53"/>
            <p:cNvSpPr/>
            <p:nvPr/>
          </p:nvSpPr>
          <p:spPr>
            <a:xfrm>
              <a:off x="0" y="0"/>
              <a:ext cx="769060" cy="388524"/>
            </a:xfrm>
            <a:custGeom>
              <a:avLst/>
              <a:gdLst/>
              <a:ahLst/>
              <a:cxnLst/>
              <a:rect l="l" t="t" r="r" b="b"/>
              <a:pathLst>
                <a:path w="769060" h="388524">
                  <a:moveTo>
                    <a:pt x="0" y="0"/>
                  </a:moveTo>
                  <a:lnTo>
                    <a:pt x="769060" y="0"/>
                  </a:lnTo>
                  <a:lnTo>
                    <a:pt x="769060" y="388524"/>
                  </a:lnTo>
                  <a:lnTo>
                    <a:pt x="0" y="388524"/>
                  </a:lnTo>
                  <a:close/>
                </a:path>
              </a:pathLst>
            </a:custGeom>
            <a:solidFill>
              <a:srgbClr val="468878"/>
            </a:solidFill>
            <a:ln w="19050" cap="sq">
              <a:solidFill>
                <a:srgbClr val="000000"/>
              </a:solidFill>
              <a:miter/>
            </a:ln>
          </p:spPr>
          <p:txBody>
            <a:bodyPr/>
            <a:lstStyle/>
            <a:p>
              <a:endParaRPr lang="en-GB"/>
            </a:p>
          </p:txBody>
        </p:sp>
        <p:sp>
          <p:nvSpPr>
            <p:cNvPr id="54" name="TextBox 54"/>
            <p:cNvSpPr txBox="1"/>
            <p:nvPr/>
          </p:nvSpPr>
          <p:spPr>
            <a:xfrm>
              <a:off x="0" y="-47625"/>
              <a:ext cx="812800" cy="860425"/>
            </a:xfrm>
            <a:prstGeom prst="rect">
              <a:avLst/>
            </a:prstGeom>
          </p:spPr>
          <p:txBody>
            <a:bodyPr lIns="50800" tIns="50800" rIns="50800" bIns="50800" rtlCol="0" anchor="ctr"/>
            <a:lstStyle/>
            <a:p>
              <a:pPr algn="ctr">
                <a:lnSpc>
                  <a:spcPts val="1729"/>
                </a:lnSpc>
              </a:pPr>
              <a:endParaRPr/>
            </a:p>
          </p:txBody>
        </p:sp>
      </p:grpSp>
      <p:sp>
        <p:nvSpPr>
          <p:cNvPr id="55" name="Freeform 55">
            <a:hlinkClick r:id="rId9" tooltip="https://www.flipsnack.com/CA7CFEBBDC9/positive-self-talk-cards/full-view.html"/>
          </p:cNvPr>
          <p:cNvSpPr/>
          <p:nvPr/>
        </p:nvSpPr>
        <p:spPr>
          <a:xfrm>
            <a:off x="16644017" y="274702"/>
            <a:ext cx="1238442" cy="1507996"/>
          </a:xfrm>
          <a:custGeom>
            <a:avLst/>
            <a:gdLst/>
            <a:ahLst/>
            <a:cxnLst/>
            <a:rect l="l" t="t" r="r" b="b"/>
            <a:pathLst>
              <a:path w="1238442" h="1507996">
                <a:moveTo>
                  <a:pt x="0" y="0"/>
                </a:moveTo>
                <a:lnTo>
                  <a:pt x="1238442" y="0"/>
                </a:lnTo>
                <a:lnTo>
                  <a:pt x="1238442" y="1507996"/>
                </a:lnTo>
                <a:lnTo>
                  <a:pt x="0" y="1507996"/>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txBody>
          <a:bodyPr/>
          <a:lstStyle/>
          <a:p>
            <a:endParaRPr lang="en-GB"/>
          </a:p>
        </p:txBody>
      </p:sp>
      <p:sp>
        <p:nvSpPr>
          <p:cNvPr id="56" name="TextBox 56"/>
          <p:cNvSpPr txBox="1"/>
          <p:nvPr/>
        </p:nvSpPr>
        <p:spPr>
          <a:xfrm>
            <a:off x="4449185" y="454521"/>
            <a:ext cx="9389630" cy="1838325"/>
          </a:xfrm>
          <a:prstGeom prst="rect">
            <a:avLst/>
          </a:prstGeom>
        </p:spPr>
        <p:txBody>
          <a:bodyPr lIns="0" tIns="0" rIns="0" bIns="0" rtlCol="0" anchor="t">
            <a:spAutoFit/>
          </a:bodyPr>
          <a:lstStyle/>
          <a:p>
            <a:pPr algn="ctr">
              <a:lnSpc>
                <a:spcPts val="7200"/>
              </a:lnSpc>
            </a:pPr>
            <a:r>
              <a:rPr lang="en-US" sz="6000">
                <a:solidFill>
                  <a:srgbClr val="000000"/>
                </a:solidFill>
                <a:latin typeface="Aileron"/>
              </a:rPr>
              <a:t>Positive statements and strategies to help​</a:t>
            </a:r>
          </a:p>
        </p:txBody>
      </p:sp>
      <p:sp>
        <p:nvSpPr>
          <p:cNvPr id="57" name="TextBox 57"/>
          <p:cNvSpPr txBox="1"/>
          <p:nvPr/>
        </p:nvSpPr>
        <p:spPr>
          <a:xfrm>
            <a:off x="2735650" y="3213441"/>
            <a:ext cx="2101821" cy="601830"/>
          </a:xfrm>
          <a:prstGeom prst="rect">
            <a:avLst/>
          </a:prstGeom>
        </p:spPr>
        <p:txBody>
          <a:bodyPr lIns="0" tIns="0" rIns="0" bIns="0" rtlCol="0" anchor="t">
            <a:spAutoFit/>
          </a:bodyPr>
          <a:lstStyle/>
          <a:p>
            <a:pPr algn="ctr">
              <a:lnSpc>
                <a:spcPts val="4931"/>
              </a:lnSpc>
              <a:spcBef>
                <a:spcPct val="0"/>
              </a:spcBef>
            </a:pPr>
            <a:r>
              <a:rPr lang="en-US" sz="3522">
                <a:solidFill>
                  <a:srgbClr val="FFFFFF"/>
                </a:solidFill>
                <a:latin typeface="Chewy"/>
              </a:rPr>
              <a:t>I've got this</a:t>
            </a:r>
          </a:p>
        </p:txBody>
      </p:sp>
      <p:sp>
        <p:nvSpPr>
          <p:cNvPr id="58" name="TextBox 58"/>
          <p:cNvSpPr txBox="1"/>
          <p:nvPr/>
        </p:nvSpPr>
        <p:spPr>
          <a:xfrm>
            <a:off x="6358972" y="3097917"/>
            <a:ext cx="1844074" cy="947177"/>
          </a:xfrm>
          <a:prstGeom prst="rect">
            <a:avLst/>
          </a:prstGeom>
        </p:spPr>
        <p:txBody>
          <a:bodyPr lIns="0" tIns="0" rIns="0" bIns="0" rtlCol="0" anchor="t">
            <a:spAutoFit/>
          </a:bodyPr>
          <a:lstStyle/>
          <a:p>
            <a:pPr algn="ctr">
              <a:lnSpc>
                <a:spcPts val="3733"/>
              </a:lnSpc>
            </a:pPr>
            <a:r>
              <a:rPr lang="en-US" sz="3522">
                <a:solidFill>
                  <a:srgbClr val="FFFFFF"/>
                </a:solidFill>
                <a:latin typeface="Chewy"/>
              </a:rPr>
              <a:t>Be strong, </a:t>
            </a:r>
          </a:p>
          <a:p>
            <a:pPr algn="ctr">
              <a:lnSpc>
                <a:spcPts val="3733"/>
              </a:lnSpc>
            </a:pPr>
            <a:r>
              <a:rPr lang="en-US" sz="3522">
                <a:solidFill>
                  <a:srgbClr val="FFFFFF"/>
                </a:solidFill>
                <a:latin typeface="Chewy"/>
              </a:rPr>
              <a:t>be you</a:t>
            </a:r>
          </a:p>
        </p:txBody>
      </p:sp>
      <p:sp>
        <p:nvSpPr>
          <p:cNvPr id="59" name="TextBox 59"/>
          <p:cNvSpPr txBox="1"/>
          <p:nvPr/>
        </p:nvSpPr>
        <p:spPr>
          <a:xfrm>
            <a:off x="9460990" y="2963536"/>
            <a:ext cx="2595092" cy="1196889"/>
          </a:xfrm>
          <a:prstGeom prst="rect">
            <a:avLst/>
          </a:prstGeom>
        </p:spPr>
        <p:txBody>
          <a:bodyPr lIns="0" tIns="0" rIns="0" bIns="0" rtlCol="0" anchor="t">
            <a:spAutoFit/>
          </a:bodyPr>
          <a:lstStyle/>
          <a:p>
            <a:pPr algn="ctr">
              <a:lnSpc>
                <a:spcPts val="3138"/>
              </a:lnSpc>
            </a:pPr>
            <a:r>
              <a:rPr lang="en-US" sz="2960">
                <a:solidFill>
                  <a:srgbClr val="FFFFFF"/>
                </a:solidFill>
                <a:latin typeface="Chewy"/>
              </a:rPr>
              <a:t>This may be hard </a:t>
            </a:r>
          </a:p>
          <a:p>
            <a:pPr algn="ctr">
              <a:lnSpc>
                <a:spcPts val="3138"/>
              </a:lnSpc>
            </a:pPr>
            <a:r>
              <a:rPr lang="en-US" sz="2960">
                <a:solidFill>
                  <a:srgbClr val="FFFFFF"/>
                </a:solidFill>
                <a:latin typeface="Chewy"/>
              </a:rPr>
              <a:t>but I'm going to </a:t>
            </a:r>
          </a:p>
          <a:p>
            <a:pPr algn="ctr">
              <a:lnSpc>
                <a:spcPts val="3138"/>
              </a:lnSpc>
            </a:pPr>
            <a:r>
              <a:rPr lang="en-US" sz="2960">
                <a:solidFill>
                  <a:srgbClr val="FFFFFF"/>
                </a:solidFill>
                <a:latin typeface="Chewy"/>
              </a:rPr>
              <a:t>keep trying</a:t>
            </a:r>
          </a:p>
        </p:txBody>
      </p:sp>
      <p:sp>
        <p:nvSpPr>
          <p:cNvPr id="60" name="TextBox 60"/>
          <p:cNvSpPr txBox="1"/>
          <p:nvPr/>
        </p:nvSpPr>
        <p:spPr>
          <a:xfrm>
            <a:off x="12990734" y="3157419"/>
            <a:ext cx="2528261" cy="809123"/>
          </a:xfrm>
          <a:prstGeom prst="rect">
            <a:avLst/>
          </a:prstGeom>
        </p:spPr>
        <p:txBody>
          <a:bodyPr lIns="0" tIns="0" rIns="0" bIns="0" rtlCol="0" anchor="t">
            <a:spAutoFit/>
          </a:bodyPr>
          <a:lstStyle/>
          <a:p>
            <a:pPr algn="ctr">
              <a:lnSpc>
                <a:spcPts val="3138"/>
              </a:lnSpc>
            </a:pPr>
            <a:r>
              <a:rPr lang="en-US" sz="2960">
                <a:solidFill>
                  <a:srgbClr val="FFFFFF"/>
                </a:solidFill>
                <a:latin typeface="Chewy"/>
              </a:rPr>
              <a:t>I am enough and </a:t>
            </a:r>
          </a:p>
          <a:p>
            <a:pPr algn="ctr">
              <a:lnSpc>
                <a:spcPts val="3138"/>
              </a:lnSpc>
            </a:pPr>
            <a:r>
              <a:rPr lang="en-US" sz="2960">
                <a:solidFill>
                  <a:srgbClr val="FFFFFF"/>
                </a:solidFill>
                <a:latin typeface="Chewy"/>
              </a:rPr>
              <a:t>I am worthy</a:t>
            </a:r>
          </a:p>
        </p:txBody>
      </p:sp>
      <p:sp>
        <p:nvSpPr>
          <p:cNvPr id="61" name="TextBox 61"/>
          <p:cNvSpPr txBox="1"/>
          <p:nvPr/>
        </p:nvSpPr>
        <p:spPr>
          <a:xfrm>
            <a:off x="2482772" y="5001090"/>
            <a:ext cx="2607577" cy="809123"/>
          </a:xfrm>
          <a:prstGeom prst="rect">
            <a:avLst/>
          </a:prstGeom>
        </p:spPr>
        <p:txBody>
          <a:bodyPr lIns="0" tIns="0" rIns="0" bIns="0" rtlCol="0" anchor="t">
            <a:spAutoFit/>
          </a:bodyPr>
          <a:lstStyle/>
          <a:p>
            <a:pPr algn="ctr">
              <a:lnSpc>
                <a:spcPts val="3138"/>
              </a:lnSpc>
            </a:pPr>
            <a:r>
              <a:rPr lang="en-US" sz="2960">
                <a:solidFill>
                  <a:srgbClr val="FFFFFF"/>
                </a:solidFill>
                <a:latin typeface="Chewy"/>
              </a:rPr>
              <a:t>Mistakes help me </a:t>
            </a:r>
          </a:p>
          <a:p>
            <a:pPr algn="ctr">
              <a:lnSpc>
                <a:spcPts val="3138"/>
              </a:lnSpc>
            </a:pPr>
            <a:r>
              <a:rPr lang="en-US" sz="2960">
                <a:solidFill>
                  <a:srgbClr val="FFFFFF"/>
                </a:solidFill>
                <a:latin typeface="Chewy"/>
              </a:rPr>
              <a:t>learn better</a:t>
            </a:r>
          </a:p>
        </p:txBody>
      </p:sp>
      <p:sp>
        <p:nvSpPr>
          <p:cNvPr id="62" name="TextBox 62"/>
          <p:cNvSpPr txBox="1"/>
          <p:nvPr/>
        </p:nvSpPr>
        <p:spPr>
          <a:xfrm>
            <a:off x="5926737" y="4807207"/>
            <a:ext cx="2693502" cy="1196889"/>
          </a:xfrm>
          <a:prstGeom prst="rect">
            <a:avLst/>
          </a:prstGeom>
        </p:spPr>
        <p:txBody>
          <a:bodyPr lIns="0" tIns="0" rIns="0" bIns="0" rtlCol="0" anchor="t">
            <a:spAutoFit/>
          </a:bodyPr>
          <a:lstStyle/>
          <a:p>
            <a:pPr algn="ctr">
              <a:lnSpc>
                <a:spcPts val="3138"/>
              </a:lnSpc>
            </a:pPr>
            <a:r>
              <a:rPr lang="en-US" sz="2800" dirty="0">
                <a:solidFill>
                  <a:srgbClr val="FFFFFF"/>
                </a:solidFill>
                <a:latin typeface="Chewy"/>
              </a:rPr>
              <a:t>I can give it a try;</a:t>
            </a:r>
            <a:endParaRPr lang="en-US" sz="2800" dirty="0">
              <a:solidFill>
                <a:srgbClr val="FFFFFF"/>
              </a:solidFill>
              <a:latin typeface="Chewy"/>
              <a:ea typeface="Chewy"/>
            </a:endParaRPr>
          </a:p>
          <a:p>
            <a:pPr algn="ctr">
              <a:lnSpc>
                <a:spcPts val="3138"/>
              </a:lnSpc>
            </a:pPr>
            <a:r>
              <a:rPr lang="en-US" sz="2800" dirty="0">
                <a:solidFill>
                  <a:srgbClr val="FFFFFF"/>
                </a:solidFill>
                <a:latin typeface="Chewy"/>
              </a:rPr>
              <a:t>I have done new</a:t>
            </a:r>
            <a:endParaRPr lang="en-US" sz="2800" dirty="0">
              <a:solidFill>
                <a:srgbClr val="FFFFFF"/>
              </a:solidFill>
              <a:latin typeface="Chewy"/>
              <a:ea typeface="Chewy"/>
            </a:endParaRPr>
          </a:p>
          <a:p>
            <a:pPr algn="ctr">
              <a:lnSpc>
                <a:spcPts val="3138"/>
              </a:lnSpc>
            </a:pPr>
            <a:r>
              <a:rPr lang="en-US" sz="2800" dirty="0">
                <a:solidFill>
                  <a:srgbClr val="FFFFFF"/>
                </a:solidFill>
                <a:latin typeface="Chewy"/>
              </a:rPr>
              <a:t>things before</a:t>
            </a:r>
            <a:endParaRPr lang="en-US" sz="2800" dirty="0">
              <a:solidFill>
                <a:srgbClr val="FFFFFF"/>
              </a:solidFill>
              <a:latin typeface="Chewy"/>
              <a:ea typeface="Chewy"/>
            </a:endParaRPr>
          </a:p>
        </p:txBody>
      </p:sp>
      <p:sp>
        <p:nvSpPr>
          <p:cNvPr id="63" name="TextBox 63"/>
          <p:cNvSpPr txBox="1"/>
          <p:nvPr/>
        </p:nvSpPr>
        <p:spPr>
          <a:xfrm>
            <a:off x="9759269" y="5057112"/>
            <a:ext cx="2013576" cy="601830"/>
          </a:xfrm>
          <a:prstGeom prst="rect">
            <a:avLst/>
          </a:prstGeom>
        </p:spPr>
        <p:txBody>
          <a:bodyPr lIns="0" tIns="0" rIns="0" bIns="0" rtlCol="0" anchor="t">
            <a:spAutoFit/>
          </a:bodyPr>
          <a:lstStyle/>
          <a:p>
            <a:pPr algn="ctr">
              <a:lnSpc>
                <a:spcPts val="4931"/>
              </a:lnSpc>
              <a:spcBef>
                <a:spcPct val="0"/>
              </a:spcBef>
            </a:pPr>
            <a:r>
              <a:rPr lang="en-US" sz="3522">
                <a:solidFill>
                  <a:srgbClr val="FFFFFF"/>
                </a:solidFill>
                <a:latin typeface="Chewy"/>
              </a:rPr>
              <a:t>I am strong</a:t>
            </a:r>
          </a:p>
        </p:txBody>
      </p:sp>
      <p:sp>
        <p:nvSpPr>
          <p:cNvPr id="64" name="TextBox 64"/>
          <p:cNvSpPr txBox="1"/>
          <p:nvPr/>
        </p:nvSpPr>
        <p:spPr>
          <a:xfrm>
            <a:off x="13230664" y="4807207"/>
            <a:ext cx="2048401" cy="1196889"/>
          </a:xfrm>
          <a:prstGeom prst="rect">
            <a:avLst/>
          </a:prstGeom>
        </p:spPr>
        <p:txBody>
          <a:bodyPr lIns="0" tIns="0" rIns="0" bIns="0" rtlCol="0" anchor="t">
            <a:spAutoFit/>
          </a:bodyPr>
          <a:lstStyle/>
          <a:p>
            <a:pPr algn="ctr">
              <a:lnSpc>
                <a:spcPts val="3138"/>
              </a:lnSpc>
            </a:pPr>
            <a:r>
              <a:rPr lang="en-US" sz="2960">
                <a:solidFill>
                  <a:srgbClr val="FFFFFF"/>
                </a:solidFill>
                <a:latin typeface="Chewy"/>
              </a:rPr>
              <a:t>I've done this </a:t>
            </a:r>
          </a:p>
          <a:p>
            <a:pPr algn="ctr">
              <a:lnSpc>
                <a:spcPts val="3138"/>
              </a:lnSpc>
            </a:pPr>
            <a:r>
              <a:rPr lang="en-US" sz="2960">
                <a:solidFill>
                  <a:srgbClr val="FFFFFF"/>
                </a:solidFill>
                <a:latin typeface="Chewy"/>
              </a:rPr>
              <a:t>before and it </a:t>
            </a:r>
          </a:p>
          <a:p>
            <a:pPr algn="ctr">
              <a:lnSpc>
                <a:spcPts val="3138"/>
              </a:lnSpc>
            </a:pPr>
            <a:r>
              <a:rPr lang="en-US" sz="2960">
                <a:solidFill>
                  <a:srgbClr val="FFFFFF"/>
                </a:solidFill>
                <a:latin typeface="Chewy"/>
              </a:rPr>
              <a:t>was ok</a:t>
            </a:r>
          </a:p>
        </p:txBody>
      </p:sp>
      <p:sp>
        <p:nvSpPr>
          <p:cNvPr id="65" name="TextBox 65"/>
          <p:cNvSpPr txBox="1"/>
          <p:nvPr/>
        </p:nvSpPr>
        <p:spPr>
          <a:xfrm>
            <a:off x="2796373" y="6770366"/>
            <a:ext cx="1980374" cy="947177"/>
          </a:xfrm>
          <a:prstGeom prst="rect">
            <a:avLst/>
          </a:prstGeom>
        </p:spPr>
        <p:txBody>
          <a:bodyPr lIns="0" tIns="0" rIns="0" bIns="0" rtlCol="0" anchor="t">
            <a:spAutoFit/>
          </a:bodyPr>
          <a:lstStyle/>
          <a:p>
            <a:pPr algn="ctr">
              <a:lnSpc>
                <a:spcPts val="3733"/>
              </a:lnSpc>
            </a:pPr>
            <a:r>
              <a:rPr lang="en-US" sz="3522">
                <a:solidFill>
                  <a:srgbClr val="FFFFFF"/>
                </a:solidFill>
                <a:latin typeface="Chewy"/>
              </a:rPr>
              <a:t>This feeling</a:t>
            </a:r>
          </a:p>
          <a:p>
            <a:pPr algn="ctr">
              <a:lnSpc>
                <a:spcPts val="3733"/>
              </a:lnSpc>
            </a:pPr>
            <a:r>
              <a:rPr lang="en-US" sz="3522">
                <a:solidFill>
                  <a:srgbClr val="FFFFFF"/>
                </a:solidFill>
                <a:latin typeface="Chewy"/>
              </a:rPr>
              <a:t>will pass</a:t>
            </a:r>
          </a:p>
        </p:txBody>
      </p:sp>
      <p:sp>
        <p:nvSpPr>
          <p:cNvPr id="66" name="TextBox 66"/>
          <p:cNvSpPr txBox="1"/>
          <p:nvPr/>
        </p:nvSpPr>
        <p:spPr>
          <a:xfrm>
            <a:off x="6548912" y="7001028"/>
            <a:ext cx="1449152" cy="485853"/>
          </a:xfrm>
          <a:prstGeom prst="rect">
            <a:avLst/>
          </a:prstGeom>
        </p:spPr>
        <p:txBody>
          <a:bodyPr lIns="0" tIns="0" rIns="0" bIns="0" rtlCol="0" anchor="t">
            <a:spAutoFit/>
          </a:bodyPr>
          <a:lstStyle/>
          <a:p>
            <a:pPr algn="ctr">
              <a:lnSpc>
                <a:spcPts val="3733"/>
              </a:lnSpc>
            </a:pPr>
            <a:r>
              <a:rPr lang="en-US" sz="3522">
                <a:solidFill>
                  <a:srgbClr val="FFFFFF"/>
                </a:solidFill>
                <a:latin typeface="Chewy"/>
              </a:rPr>
              <a:t>I belong</a:t>
            </a:r>
          </a:p>
        </p:txBody>
      </p:sp>
      <p:sp>
        <p:nvSpPr>
          <p:cNvPr id="67" name="TextBox 67"/>
          <p:cNvSpPr txBox="1"/>
          <p:nvPr/>
        </p:nvSpPr>
        <p:spPr>
          <a:xfrm>
            <a:off x="9848388" y="6762919"/>
            <a:ext cx="1924456" cy="947177"/>
          </a:xfrm>
          <a:prstGeom prst="rect">
            <a:avLst/>
          </a:prstGeom>
        </p:spPr>
        <p:txBody>
          <a:bodyPr lIns="0" tIns="0" rIns="0" bIns="0" rtlCol="0" anchor="t">
            <a:spAutoFit/>
          </a:bodyPr>
          <a:lstStyle/>
          <a:p>
            <a:pPr algn="ctr">
              <a:lnSpc>
                <a:spcPts val="3733"/>
              </a:lnSpc>
            </a:pPr>
            <a:r>
              <a:rPr lang="en-US" sz="3522">
                <a:solidFill>
                  <a:srgbClr val="FFFFFF"/>
                </a:solidFill>
                <a:latin typeface="Chewy"/>
              </a:rPr>
              <a:t>I am proud</a:t>
            </a:r>
          </a:p>
          <a:p>
            <a:pPr algn="ctr">
              <a:lnSpc>
                <a:spcPts val="3733"/>
              </a:lnSpc>
            </a:pPr>
            <a:r>
              <a:rPr lang="en-US" sz="3522">
                <a:solidFill>
                  <a:srgbClr val="FFFFFF"/>
                </a:solidFill>
                <a:latin typeface="Chewy"/>
              </a:rPr>
              <a:t>of myself</a:t>
            </a:r>
          </a:p>
        </p:txBody>
      </p:sp>
      <p:sp>
        <p:nvSpPr>
          <p:cNvPr id="68" name="TextBox 68"/>
          <p:cNvSpPr txBox="1"/>
          <p:nvPr/>
        </p:nvSpPr>
        <p:spPr>
          <a:xfrm>
            <a:off x="12913097" y="6770366"/>
            <a:ext cx="2690034" cy="958276"/>
          </a:xfrm>
          <a:prstGeom prst="rect">
            <a:avLst/>
          </a:prstGeom>
        </p:spPr>
        <p:txBody>
          <a:bodyPr wrap="square" lIns="0" tIns="0" rIns="0" bIns="0" rtlCol="0" anchor="t">
            <a:spAutoFit/>
          </a:bodyPr>
          <a:lstStyle/>
          <a:p>
            <a:pPr algn="ctr">
              <a:lnSpc>
                <a:spcPts val="3733"/>
              </a:lnSpc>
            </a:pPr>
            <a:r>
              <a:rPr lang="en-US" sz="3522">
                <a:solidFill>
                  <a:srgbClr val="FFFFFF"/>
                </a:solidFill>
                <a:latin typeface="Chewy"/>
              </a:rPr>
              <a:t>I can learn</a:t>
            </a:r>
          </a:p>
          <a:p>
            <a:pPr algn="ctr">
              <a:lnSpc>
                <a:spcPts val="3733"/>
              </a:lnSpc>
            </a:pPr>
            <a:r>
              <a:rPr lang="en-US" sz="3522">
                <a:solidFill>
                  <a:srgbClr val="FFFFFF"/>
                </a:solidFill>
                <a:latin typeface="Chewy"/>
              </a:rPr>
              <a:t>new things</a:t>
            </a:r>
          </a:p>
        </p:txBody>
      </p:sp>
      <p:sp>
        <p:nvSpPr>
          <p:cNvPr id="69" name="TextBox 69"/>
          <p:cNvSpPr txBox="1"/>
          <p:nvPr/>
        </p:nvSpPr>
        <p:spPr>
          <a:xfrm>
            <a:off x="3038180" y="8599143"/>
            <a:ext cx="1508041" cy="947177"/>
          </a:xfrm>
          <a:prstGeom prst="rect">
            <a:avLst/>
          </a:prstGeom>
        </p:spPr>
        <p:txBody>
          <a:bodyPr lIns="0" tIns="0" rIns="0" bIns="0" rtlCol="0" anchor="t">
            <a:spAutoFit/>
          </a:bodyPr>
          <a:lstStyle/>
          <a:p>
            <a:pPr algn="ctr">
              <a:lnSpc>
                <a:spcPts val="3733"/>
              </a:lnSpc>
            </a:pPr>
            <a:r>
              <a:rPr lang="en-US" sz="3522">
                <a:solidFill>
                  <a:srgbClr val="FFFFFF"/>
                </a:solidFill>
                <a:latin typeface="Chewy"/>
              </a:rPr>
              <a:t>I can do </a:t>
            </a:r>
          </a:p>
          <a:p>
            <a:pPr algn="ctr">
              <a:lnSpc>
                <a:spcPts val="3733"/>
              </a:lnSpc>
            </a:pPr>
            <a:r>
              <a:rPr lang="en-US" sz="3522">
                <a:solidFill>
                  <a:srgbClr val="FFFFFF"/>
                </a:solidFill>
                <a:latin typeface="Chewy"/>
              </a:rPr>
              <a:t>this well</a:t>
            </a:r>
          </a:p>
        </p:txBody>
      </p:sp>
      <p:sp>
        <p:nvSpPr>
          <p:cNvPr id="70" name="TextBox 70"/>
          <p:cNvSpPr txBox="1"/>
          <p:nvPr/>
        </p:nvSpPr>
        <p:spPr>
          <a:xfrm>
            <a:off x="5933787" y="8434783"/>
            <a:ext cx="2694442" cy="1275896"/>
          </a:xfrm>
          <a:prstGeom prst="rect">
            <a:avLst/>
          </a:prstGeom>
        </p:spPr>
        <p:txBody>
          <a:bodyPr lIns="0" tIns="0" rIns="0" bIns="0" rtlCol="0" anchor="t">
            <a:spAutoFit/>
          </a:bodyPr>
          <a:lstStyle/>
          <a:p>
            <a:pPr algn="ctr">
              <a:lnSpc>
                <a:spcPts val="3391"/>
              </a:lnSpc>
            </a:pPr>
            <a:r>
              <a:rPr lang="en-US" sz="3199">
                <a:solidFill>
                  <a:srgbClr val="FFFFFF"/>
                </a:solidFill>
                <a:latin typeface="Chewy"/>
              </a:rPr>
              <a:t>I can use a</a:t>
            </a:r>
          </a:p>
          <a:p>
            <a:pPr algn="ctr">
              <a:lnSpc>
                <a:spcPts val="3391"/>
              </a:lnSpc>
            </a:pPr>
            <a:r>
              <a:rPr lang="en-US" sz="3199">
                <a:solidFill>
                  <a:srgbClr val="FFFFFF"/>
                </a:solidFill>
                <a:latin typeface="Chewy"/>
              </a:rPr>
              <a:t>breathing strategy</a:t>
            </a:r>
          </a:p>
        </p:txBody>
      </p:sp>
      <p:sp>
        <p:nvSpPr>
          <p:cNvPr id="71" name="TextBox 71"/>
          <p:cNvSpPr txBox="1"/>
          <p:nvPr/>
        </p:nvSpPr>
        <p:spPr>
          <a:xfrm>
            <a:off x="9411315" y="8659195"/>
            <a:ext cx="2694442" cy="856860"/>
          </a:xfrm>
          <a:prstGeom prst="rect">
            <a:avLst/>
          </a:prstGeom>
        </p:spPr>
        <p:txBody>
          <a:bodyPr lIns="0" tIns="0" rIns="0" bIns="0" rtlCol="0" anchor="t">
            <a:spAutoFit/>
          </a:bodyPr>
          <a:lstStyle/>
          <a:p>
            <a:pPr algn="ctr">
              <a:lnSpc>
                <a:spcPts val="3391"/>
              </a:lnSpc>
            </a:pPr>
            <a:r>
              <a:rPr lang="en-US" sz="3199">
                <a:solidFill>
                  <a:srgbClr val="FFFFFF"/>
                </a:solidFill>
                <a:latin typeface="Chewy"/>
              </a:rPr>
              <a:t>I can get</a:t>
            </a:r>
          </a:p>
          <a:p>
            <a:pPr algn="ctr">
              <a:lnSpc>
                <a:spcPts val="3391"/>
              </a:lnSpc>
            </a:pPr>
            <a:r>
              <a:rPr lang="en-US" sz="3199">
                <a:solidFill>
                  <a:srgbClr val="FFFFFF"/>
                </a:solidFill>
                <a:latin typeface="Chewy"/>
              </a:rPr>
              <a:t>through this</a:t>
            </a:r>
          </a:p>
        </p:txBody>
      </p:sp>
      <p:sp>
        <p:nvSpPr>
          <p:cNvPr id="72" name="TextBox 72"/>
          <p:cNvSpPr txBox="1"/>
          <p:nvPr/>
        </p:nvSpPr>
        <p:spPr>
          <a:xfrm>
            <a:off x="12902003" y="8659195"/>
            <a:ext cx="2694442" cy="856860"/>
          </a:xfrm>
          <a:prstGeom prst="rect">
            <a:avLst/>
          </a:prstGeom>
        </p:spPr>
        <p:txBody>
          <a:bodyPr lIns="0" tIns="0" rIns="0" bIns="0" rtlCol="0" anchor="t">
            <a:spAutoFit/>
          </a:bodyPr>
          <a:lstStyle/>
          <a:p>
            <a:pPr algn="ctr">
              <a:lnSpc>
                <a:spcPts val="3391"/>
              </a:lnSpc>
            </a:pPr>
            <a:r>
              <a:rPr lang="en-US" sz="3199">
                <a:solidFill>
                  <a:srgbClr val="FFFFFF"/>
                </a:solidFill>
                <a:latin typeface="Chewy"/>
              </a:rPr>
              <a:t>I'm stronger than I think</a:t>
            </a:r>
          </a:p>
        </p:txBody>
      </p:sp>
      <p:sp>
        <p:nvSpPr>
          <p:cNvPr id="73" name="TextBox 73"/>
          <p:cNvSpPr txBox="1"/>
          <p:nvPr/>
        </p:nvSpPr>
        <p:spPr>
          <a:xfrm>
            <a:off x="16528246" y="1862316"/>
            <a:ext cx="1469985" cy="775336"/>
          </a:xfrm>
          <a:prstGeom prst="rect">
            <a:avLst/>
          </a:prstGeom>
        </p:spPr>
        <p:txBody>
          <a:bodyPr lIns="0" tIns="0" rIns="0" bIns="0" rtlCol="0" anchor="t">
            <a:spAutoFit/>
          </a:bodyPr>
          <a:lstStyle/>
          <a:p>
            <a:pPr algn="ctr">
              <a:lnSpc>
                <a:spcPts val="2939"/>
              </a:lnSpc>
              <a:spcBef>
                <a:spcPct val="0"/>
              </a:spcBef>
            </a:pPr>
            <a:r>
              <a:rPr lang="en-US" sz="2099" u="sng">
                <a:solidFill>
                  <a:srgbClr val="000000"/>
                </a:solidFill>
                <a:latin typeface="BentonSans 3"/>
                <a:hlinkClick r:id="rId9" tooltip="https://www.flipsnack.com/CA7CFEBBDC9/positive-self-talk-cards/full-view.html"/>
              </a:rPr>
              <a:t>Rise Worksheet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rot="-10535648">
            <a:off x="70265" y="1973014"/>
            <a:ext cx="7272716" cy="2109088"/>
          </a:xfrm>
          <a:custGeom>
            <a:avLst/>
            <a:gdLst/>
            <a:ahLst/>
            <a:cxnLst/>
            <a:rect l="l" t="t" r="r" b="b"/>
            <a:pathLst>
              <a:path w="7272716" h="2109088">
                <a:moveTo>
                  <a:pt x="0" y="0"/>
                </a:moveTo>
                <a:lnTo>
                  <a:pt x="7272716" y="0"/>
                </a:lnTo>
                <a:lnTo>
                  <a:pt x="7272716" y="2109088"/>
                </a:lnTo>
                <a:lnTo>
                  <a:pt x="0" y="2109088"/>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7" name="Freeform 7"/>
          <p:cNvSpPr/>
          <p:nvPr/>
        </p:nvSpPr>
        <p:spPr>
          <a:xfrm>
            <a:off x="6548912" y="0"/>
            <a:ext cx="10287000" cy="10287000"/>
          </a:xfrm>
          <a:custGeom>
            <a:avLst/>
            <a:gdLst/>
            <a:ahLst/>
            <a:cxnLst/>
            <a:rect l="l" t="t" r="r" b="b"/>
            <a:pathLst>
              <a:path w="10287000" h="10287000">
                <a:moveTo>
                  <a:pt x="0" y="0"/>
                </a:moveTo>
                <a:lnTo>
                  <a:pt x="10287000" y="0"/>
                </a:lnTo>
                <a:lnTo>
                  <a:pt x="10287000" y="10287000"/>
                </a:lnTo>
                <a:lnTo>
                  <a:pt x="0" y="10287000"/>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8" name="TextBox 8"/>
          <p:cNvSpPr txBox="1"/>
          <p:nvPr/>
        </p:nvSpPr>
        <p:spPr>
          <a:xfrm>
            <a:off x="1145309" y="2103633"/>
            <a:ext cx="5122628" cy="1838325"/>
          </a:xfrm>
          <a:prstGeom prst="rect">
            <a:avLst/>
          </a:prstGeom>
        </p:spPr>
        <p:txBody>
          <a:bodyPr lIns="0" tIns="0" rIns="0" bIns="0" rtlCol="0" anchor="t">
            <a:spAutoFit/>
          </a:bodyPr>
          <a:lstStyle/>
          <a:p>
            <a:pPr algn="ctr">
              <a:lnSpc>
                <a:spcPts val="7200"/>
              </a:lnSpc>
            </a:pPr>
            <a:r>
              <a:rPr lang="en-US" sz="6000">
                <a:solidFill>
                  <a:srgbClr val="000000"/>
                </a:solidFill>
                <a:latin typeface="Aileron"/>
              </a:rPr>
              <a:t>My Positive Mantra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a:off x="14076169" y="5802552"/>
            <a:ext cx="3861221" cy="4174293"/>
          </a:xfrm>
          <a:custGeom>
            <a:avLst/>
            <a:gdLst/>
            <a:ahLst/>
            <a:cxnLst/>
            <a:rect l="l" t="t" r="r" b="b"/>
            <a:pathLst>
              <a:path w="3861221" h="4174293">
                <a:moveTo>
                  <a:pt x="0" y="0"/>
                </a:moveTo>
                <a:lnTo>
                  <a:pt x="3861220" y="0"/>
                </a:lnTo>
                <a:lnTo>
                  <a:pt x="3861220" y="4174293"/>
                </a:lnTo>
                <a:lnTo>
                  <a:pt x="0" y="4174293"/>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6" name="Freeform 6"/>
          <p:cNvSpPr/>
          <p:nvPr/>
        </p:nvSpPr>
        <p:spPr>
          <a:xfrm rot="-10800000">
            <a:off x="1229936" y="1553129"/>
            <a:ext cx="5321852" cy="1543337"/>
          </a:xfrm>
          <a:custGeom>
            <a:avLst/>
            <a:gdLst/>
            <a:ahLst/>
            <a:cxnLst/>
            <a:rect l="l" t="t" r="r" b="b"/>
            <a:pathLst>
              <a:path w="5321852" h="1543337">
                <a:moveTo>
                  <a:pt x="0" y="0"/>
                </a:moveTo>
                <a:lnTo>
                  <a:pt x="5321852" y="0"/>
                </a:lnTo>
                <a:lnTo>
                  <a:pt x="5321852" y="1543337"/>
                </a:lnTo>
                <a:lnTo>
                  <a:pt x="0" y="1543337"/>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7" name="TextBox 7"/>
          <p:cNvSpPr txBox="1"/>
          <p:nvPr/>
        </p:nvSpPr>
        <p:spPr>
          <a:xfrm>
            <a:off x="-138779" y="1665334"/>
            <a:ext cx="11521236" cy="1335174"/>
          </a:xfrm>
          <a:prstGeom prst="rect">
            <a:avLst/>
          </a:prstGeom>
        </p:spPr>
        <p:txBody>
          <a:bodyPr wrap="square" lIns="0" tIns="0" rIns="0" bIns="0" rtlCol="0" anchor="t">
            <a:spAutoFit/>
          </a:bodyPr>
          <a:lstStyle/>
          <a:p>
            <a:pPr algn="ctr">
              <a:lnSpc>
                <a:spcPts val="10447"/>
              </a:lnSpc>
              <a:spcBef>
                <a:spcPct val="0"/>
              </a:spcBef>
            </a:pPr>
            <a:r>
              <a:rPr lang="en-US" sz="8706" dirty="0">
                <a:solidFill>
                  <a:srgbClr val="000000"/>
                </a:solidFill>
                <a:latin typeface="Architects Daughter"/>
              </a:rPr>
              <a:t>Session 6 Aims</a:t>
            </a:r>
          </a:p>
        </p:txBody>
      </p:sp>
      <p:sp>
        <p:nvSpPr>
          <p:cNvPr id="8" name="Freeform 8"/>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9" name="TextBox 9"/>
          <p:cNvSpPr txBox="1"/>
          <p:nvPr/>
        </p:nvSpPr>
        <p:spPr>
          <a:xfrm>
            <a:off x="3365332" y="3086941"/>
            <a:ext cx="11521236" cy="3357334"/>
          </a:xfrm>
          <a:prstGeom prst="rect">
            <a:avLst/>
          </a:prstGeom>
        </p:spPr>
        <p:txBody>
          <a:bodyPr lIns="0" tIns="0" rIns="0" bIns="0" rtlCol="0" anchor="t">
            <a:spAutoFit/>
          </a:bodyPr>
          <a:lstStyle/>
          <a:p>
            <a:pPr marL="958531" lvl="1" indent="-479265">
              <a:lnSpc>
                <a:spcPts val="5327"/>
              </a:lnSpc>
              <a:buFont typeface="Arial"/>
              <a:buChar char="•"/>
            </a:pPr>
            <a:r>
              <a:rPr lang="en-US" sz="4439">
                <a:solidFill>
                  <a:srgbClr val="000000"/>
                </a:solidFill>
                <a:latin typeface="Architects Daughter"/>
              </a:rPr>
              <a:t> To go through our support team.​</a:t>
            </a:r>
          </a:p>
          <a:p>
            <a:pPr>
              <a:lnSpc>
                <a:spcPts val="5327"/>
              </a:lnSpc>
            </a:pPr>
            <a:r>
              <a:rPr lang="en-US" sz="4439">
                <a:solidFill>
                  <a:srgbClr val="000000"/>
                </a:solidFill>
                <a:latin typeface="Architects Daughter"/>
              </a:rPr>
              <a:t>​</a:t>
            </a:r>
          </a:p>
          <a:p>
            <a:pPr marL="958531" lvl="1" indent="-479265">
              <a:lnSpc>
                <a:spcPts val="5327"/>
              </a:lnSpc>
              <a:buFont typeface="Arial"/>
              <a:buChar char="•"/>
            </a:pPr>
            <a:r>
              <a:rPr lang="en-US" sz="4439">
                <a:solidFill>
                  <a:srgbClr val="000000"/>
                </a:solidFill>
                <a:latin typeface="Architects Daughter"/>
              </a:rPr>
              <a:t> To review what we have learned in the Brain Buddies Workshop and how it can help us in the future.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9821281" y="1536089"/>
            <a:ext cx="3480907" cy="2950069"/>
          </a:xfrm>
          <a:custGeom>
            <a:avLst/>
            <a:gdLst/>
            <a:ahLst/>
            <a:cxnLst/>
            <a:rect l="l" t="t" r="r" b="b"/>
            <a:pathLst>
              <a:path w="3480907" h="2950069">
                <a:moveTo>
                  <a:pt x="0" y="0"/>
                </a:moveTo>
                <a:lnTo>
                  <a:pt x="3480907" y="0"/>
                </a:lnTo>
                <a:lnTo>
                  <a:pt x="3480907" y="2950069"/>
                </a:lnTo>
                <a:lnTo>
                  <a:pt x="0" y="2950069"/>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7" name="TextBox 7"/>
          <p:cNvSpPr txBox="1"/>
          <p:nvPr/>
        </p:nvSpPr>
        <p:spPr>
          <a:xfrm>
            <a:off x="5414482" y="4719201"/>
            <a:ext cx="7459036" cy="1447800"/>
          </a:xfrm>
          <a:prstGeom prst="rect">
            <a:avLst/>
          </a:prstGeom>
        </p:spPr>
        <p:txBody>
          <a:bodyPr lIns="0" tIns="0" rIns="0" bIns="0" rtlCol="0" anchor="t">
            <a:spAutoFit/>
          </a:bodyPr>
          <a:lstStyle/>
          <a:p>
            <a:pPr algn="ctr">
              <a:lnSpc>
                <a:spcPts val="5759"/>
              </a:lnSpc>
            </a:pPr>
            <a:r>
              <a:rPr lang="en-US" sz="4800">
                <a:solidFill>
                  <a:srgbClr val="000000"/>
                </a:solidFill>
                <a:latin typeface="Hit and Run"/>
              </a:rPr>
              <a:t>Why does it help to talk to others?​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TextBox 6"/>
          <p:cNvSpPr txBox="1"/>
          <p:nvPr/>
        </p:nvSpPr>
        <p:spPr>
          <a:xfrm>
            <a:off x="1028700" y="2195340"/>
            <a:ext cx="16230600" cy="6124415"/>
          </a:xfrm>
          <a:prstGeom prst="rect">
            <a:avLst/>
          </a:prstGeom>
        </p:spPr>
        <p:txBody>
          <a:bodyPr lIns="0" tIns="0" rIns="0" bIns="0" rtlCol="0" anchor="t">
            <a:spAutoFit/>
          </a:bodyPr>
          <a:lstStyle/>
          <a:p>
            <a:pPr marL="842000" lvl="1" indent="-421000">
              <a:lnSpc>
                <a:spcPts val="5459"/>
              </a:lnSpc>
              <a:spcBef>
                <a:spcPct val="0"/>
              </a:spcBef>
              <a:buFont typeface="Arial"/>
              <a:buChar char="•"/>
            </a:pPr>
            <a:r>
              <a:rPr lang="en-US" sz="3899">
                <a:solidFill>
                  <a:srgbClr val="000000"/>
                </a:solidFill>
                <a:latin typeface="Architects Daughter"/>
              </a:rPr>
              <a:t>It can make you feel better to share if you’re having a problem.​</a:t>
            </a:r>
          </a:p>
          <a:p>
            <a:pPr>
              <a:lnSpc>
                <a:spcPts val="5459"/>
              </a:lnSpc>
              <a:spcBef>
                <a:spcPct val="0"/>
              </a:spcBef>
            </a:pPr>
            <a:endParaRPr lang="en-US" sz="3899">
              <a:solidFill>
                <a:srgbClr val="000000"/>
              </a:solidFill>
              <a:latin typeface="Architects Daughter"/>
            </a:endParaRPr>
          </a:p>
          <a:p>
            <a:pPr marL="842000" lvl="1" indent="-421000">
              <a:lnSpc>
                <a:spcPts val="5459"/>
              </a:lnSpc>
              <a:spcBef>
                <a:spcPct val="0"/>
              </a:spcBef>
              <a:buFont typeface="Arial"/>
              <a:buChar char="•"/>
            </a:pPr>
            <a:r>
              <a:rPr lang="en-US" sz="3899">
                <a:solidFill>
                  <a:srgbClr val="000000"/>
                </a:solidFill>
                <a:latin typeface="Architects Daughter"/>
              </a:rPr>
              <a:t>They might be able to give you good advice to help you.​</a:t>
            </a:r>
          </a:p>
          <a:p>
            <a:pPr>
              <a:lnSpc>
                <a:spcPts val="5459"/>
              </a:lnSpc>
              <a:spcBef>
                <a:spcPct val="0"/>
              </a:spcBef>
            </a:pPr>
            <a:endParaRPr lang="en-US" sz="3899">
              <a:solidFill>
                <a:srgbClr val="000000"/>
              </a:solidFill>
              <a:latin typeface="Architects Daughter"/>
            </a:endParaRPr>
          </a:p>
          <a:p>
            <a:pPr marL="842000" lvl="1" indent="-421000">
              <a:lnSpc>
                <a:spcPts val="5459"/>
              </a:lnSpc>
              <a:spcBef>
                <a:spcPct val="0"/>
              </a:spcBef>
              <a:buFont typeface="Arial"/>
              <a:buChar char="•"/>
            </a:pPr>
            <a:r>
              <a:rPr lang="en-US" sz="3899">
                <a:solidFill>
                  <a:srgbClr val="000000"/>
                </a:solidFill>
                <a:latin typeface="Architects Daughter"/>
              </a:rPr>
              <a:t>Helps us to know we are not alone – other people might feel the same as we do.​</a:t>
            </a:r>
          </a:p>
          <a:p>
            <a:pPr>
              <a:lnSpc>
                <a:spcPts val="5459"/>
              </a:lnSpc>
              <a:spcBef>
                <a:spcPct val="0"/>
              </a:spcBef>
            </a:pPr>
            <a:endParaRPr lang="en-US" sz="3899">
              <a:solidFill>
                <a:srgbClr val="000000"/>
              </a:solidFill>
              <a:latin typeface="Architects Daughter"/>
            </a:endParaRPr>
          </a:p>
          <a:p>
            <a:pPr marL="842000" lvl="1" indent="-421000">
              <a:lnSpc>
                <a:spcPts val="5459"/>
              </a:lnSpc>
              <a:spcBef>
                <a:spcPct val="0"/>
              </a:spcBef>
              <a:buFont typeface="Arial"/>
              <a:buChar char="•"/>
            </a:pPr>
            <a:r>
              <a:rPr lang="en-US" sz="3899">
                <a:solidFill>
                  <a:srgbClr val="000000"/>
                </a:solidFill>
                <a:latin typeface="Architects Daughter"/>
              </a:rPr>
              <a:t>They might be able to help us change the situation.</a:t>
            </a:r>
          </a:p>
          <a:p>
            <a:pPr>
              <a:lnSpc>
                <a:spcPts val="5459"/>
              </a:lnSpc>
              <a:spcBef>
                <a:spcPct val="0"/>
              </a:spcBef>
            </a:pPr>
            <a:endParaRPr lang="en-US" sz="3899">
              <a:solidFill>
                <a:srgbClr val="000000"/>
              </a:solidFill>
              <a:latin typeface="Architects Daughter"/>
            </a:endParaRPr>
          </a:p>
        </p:txBody>
      </p:sp>
      <p:sp>
        <p:nvSpPr>
          <p:cNvPr id="7" name="Freeform 7"/>
          <p:cNvSpPr/>
          <p:nvPr/>
        </p:nvSpPr>
        <p:spPr>
          <a:xfrm>
            <a:off x="13866741" y="5897690"/>
            <a:ext cx="4017073" cy="4114800"/>
          </a:xfrm>
          <a:custGeom>
            <a:avLst/>
            <a:gdLst/>
            <a:ahLst/>
            <a:cxnLst/>
            <a:rect l="l" t="t" r="r" b="b"/>
            <a:pathLst>
              <a:path w="4017073" h="4114800">
                <a:moveTo>
                  <a:pt x="0" y="0"/>
                </a:moveTo>
                <a:lnTo>
                  <a:pt x="4017074" y="0"/>
                </a:lnTo>
                <a:lnTo>
                  <a:pt x="4017074" y="4114800"/>
                </a:lnTo>
                <a:lnTo>
                  <a:pt x="0" y="4114800"/>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445574" y="8125503"/>
            <a:ext cx="2948549" cy="2756893"/>
          </a:xfrm>
          <a:custGeom>
            <a:avLst/>
            <a:gdLst/>
            <a:ahLst/>
            <a:cxnLst/>
            <a:rect l="l" t="t" r="r" b="b"/>
            <a:pathLst>
              <a:path w="2948549" h="2756893">
                <a:moveTo>
                  <a:pt x="2948548" y="0"/>
                </a:moveTo>
                <a:lnTo>
                  <a:pt x="0" y="0"/>
                </a:lnTo>
                <a:lnTo>
                  <a:pt x="0" y="2756893"/>
                </a:lnTo>
                <a:lnTo>
                  <a:pt x="2948548" y="2756893"/>
                </a:lnTo>
                <a:lnTo>
                  <a:pt x="2948548"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16622782" y="157857"/>
            <a:ext cx="1400998" cy="1378232"/>
          </a:xfrm>
          <a:custGeom>
            <a:avLst/>
            <a:gdLst/>
            <a:ahLst/>
            <a:cxnLst/>
            <a:rect l="l" t="t" r="r" b="b"/>
            <a:pathLst>
              <a:path w="1400998" h="1378232">
                <a:moveTo>
                  <a:pt x="0" y="0"/>
                </a:moveTo>
                <a:lnTo>
                  <a:pt x="1400998" y="0"/>
                </a:lnTo>
                <a:lnTo>
                  <a:pt x="1400998" y="1378232"/>
                </a:lnTo>
                <a:lnTo>
                  <a:pt x="0" y="1378232"/>
                </a:lnTo>
                <a:lnTo>
                  <a:pt x="0" y="0"/>
                </a:lnTo>
                <a:close/>
              </a:path>
            </a:pathLst>
          </a:custGeom>
          <a:blipFill>
            <a:blip r:embed="rId7"/>
            <a:stretch>
              <a:fillRect/>
            </a:stretch>
          </a:blipFill>
        </p:spPr>
        <p:txBody>
          <a:bodyPr/>
          <a:lstStyle/>
          <a:p>
            <a:endParaRPr lang="en-GB"/>
          </a:p>
        </p:txBody>
      </p:sp>
      <p:sp>
        <p:nvSpPr>
          <p:cNvPr id="7" name="Freeform 7"/>
          <p:cNvSpPr/>
          <p:nvPr/>
        </p:nvSpPr>
        <p:spPr>
          <a:xfrm rot="-10800000">
            <a:off x="6092443" y="238691"/>
            <a:ext cx="5959293" cy="1728195"/>
          </a:xfrm>
          <a:custGeom>
            <a:avLst/>
            <a:gdLst/>
            <a:ahLst/>
            <a:cxnLst/>
            <a:rect l="l" t="t" r="r" b="b"/>
            <a:pathLst>
              <a:path w="5959293" h="1728195">
                <a:moveTo>
                  <a:pt x="0" y="0"/>
                </a:moveTo>
                <a:lnTo>
                  <a:pt x="5959293" y="0"/>
                </a:lnTo>
                <a:lnTo>
                  <a:pt x="5959293" y="1728195"/>
                </a:lnTo>
                <a:lnTo>
                  <a:pt x="0" y="1728195"/>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p>
        </p:txBody>
      </p:sp>
      <p:sp>
        <p:nvSpPr>
          <p:cNvPr id="8" name="TextBox 8"/>
          <p:cNvSpPr txBox="1"/>
          <p:nvPr/>
        </p:nvSpPr>
        <p:spPr>
          <a:xfrm>
            <a:off x="4377275" y="636064"/>
            <a:ext cx="9389630" cy="923925"/>
          </a:xfrm>
          <a:prstGeom prst="rect">
            <a:avLst/>
          </a:prstGeom>
        </p:spPr>
        <p:txBody>
          <a:bodyPr lIns="0" tIns="0" rIns="0" bIns="0" rtlCol="0" anchor="t">
            <a:spAutoFit/>
          </a:bodyPr>
          <a:lstStyle/>
          <a:p>
            <a:pPr algn="ctr">
              <a:lnSpc>
                <a:spcPts val="7200"/>
              </a:lnSpc>
            </a:pPr>
            <a:r>
              <a:rPr lang="en-US" sz="6000">
                <a:solidFill>
                  <a:srgbClr val="000000"/>
                </a:solidFill>
                <a:latin typeface="Aileron"/>
              </a:rPr>
              <a:t>Support Teams</a:t>
            </a:r>
          </a:p>
        </p:txBody>
      </p:sp>
      <p:sp>
        <p:nvSpPr>
          <p:cNvPr id="9" name="TextBox 9"/>
          <p:cNvSpPr txBox="1"/>
          <p:nvPr/>
        </p:nvSpPr>
        <p:spPr>
          <a:xfrm>
            <a:off x="1028700" y="2267963"/>
            <a:ext cx="8368721" cy="6527459"/>
          </a:xfrm>
          <a:prstGeom prst="rect">
            <a:avLst/>
          </a:prstGeom>
        </p:spPr>
        <p:txBody>
          <a:bodyPr lIns="0" tIns="0" rIns="0" bIns="0" rtlCol="0" anchor="t">
            <a:spAutoFit/>
          </a:bodyPr>
          <a:lstStyle/>
          <a:p>
            <a:pPr>
              <a:lnSpc>
                <a:spcPts val="3700"/>
              </a:lnSpc>
            </a:pPr>
            <a:r>
              <a:rPr lang="en-US" sz="2642">
                <a:solidFill>
                  <a:srgbClr val="000000"/>
                </a:solidFill>
                <a:latin typeface="BentonSans 3"/>
              </a:rPr>
              <a:t>There are people who can support you with however you may be feeling. </a:t>
            </a:r>
          </a:p>
          <a:p>
            <a:pPr>
              <a:lnSpc>
                <a:spcPts val="3700"/>
              </a:lnSpc>
            </a:pPr>
            <a:endParaRPr lang="en-US" sz="2642">
              <a:solidFill>
                <a:srgbClr val="000000"/>
              </a:solidFill>
              <a:latin typeface="BentonSans 3"/>
            </a:endParaRPr>
          </a:p>
          <a:p>
            <a:pPr>
              <a:lnSpc>
                <a:spcPts val="3700"/>
              </a:lnSpc>
            </a:pPr>
            <a:r>
              <a:rPr lang="en-US" sz="2642">
                <a:solidFill>
                  <a:srgbClr val="000000"/>
                </a:solidFill>
                <a:latin typeface="BentonSans 3"/>
              </a:rPr>
              <a:t>    </a:t>
            </a:r>
            <a:r>
              <a:rPr lang="en-US" sz="2642" u="sng">
                <a:solidFill>
                  <a:srgbClr val="000000"/>
                </a:solidFill>
                <a:latin typeface="BentonSans 3"/>
              </a:rPr>
              <a:t>Can you think of any people you feel supported by:</a:t>
            </a:r>
          </a:p>
          <a:p>
            <a:pPr marL="570609" lvl="1" indent="-285304">
              <a:lnSpc>
                <a:spcPts val="3700"/>
              </a:lnSpc>
              <a:buFont typeface="Arial"/>
              <a:buChar char="•"/>
            </a:pPr>
            <a:r>
              <a:rPr lang="en-US" sz="2642">
                <a:solidFill>
                  <a:srgbClr val="000000"/>
                </a:solidFill>
                <a:latin typeface="BentonSans 3"/>
              </a:rPr>
              <a:t>Someone you are able to talk to about your thoughts and feelings? </a:t>
            </a:r>
          </a:p>
          <a:p>
            <a:pPr marL="570609" lvl="1" indent="-285304">
              <a:lnSpc>
                <a:spcPts val="3700"/>
              </a:lnSpc>
              <a:buFont typeface="Arial"/>
              <a:buChar char="•"/>
            </a:pPr>
            <a:r>
              <a:rPr lang="en-US" sz="2642">
                <a:solidFill>
                  <a:srgbClr val="000000"/>
                </a:solidFill>
                <a:latin typeface="BentonSans 3"/>
              </a:rPr>
              <a:t>Someone who you feel listens to you?</a:t>
            </a:r>
          </a:p>
          <a:p>
            <a:pPr marL="570609" lvl="1" indent="-285304">
              <a:lnSpc>
                <a:spcPts val="3700"/>
              </a:lnSpc>
              <a:buFont typeface="Arial"/>
              <a:buChar char="•"/>
            </a:pPr>
            <a:r>
              <a:rPr lang="en-US" sz="2642">
                <a:solidFill>
                  <a:srgbClr val="000000"/>
                </a:solidFill>
                <a:latin typeface="BentonSans 3"/>
              </a:rPr>
              <a:t>Someone that will encourage you and help you when you feel unsure?</a:t>
            </a:r>
          </a:p>
          <a:p>
            <a:pPr marL="570609" lvl="1" indent="-285304">
              <a:lnSpc>
                <a:spcPts val="3700"/>
              </a:lnSpc>
              <a:buFont typeface="Arial"/>
              <a:buChar char="•"/>
            </a:pPr>
            <a:r>
              <a:rPr lang="en-US" sz="2642">
                <a:solidFill>
                  <a:srgbClr val="000000"/>
                </a:solidFill>
                <a:latin typeface="BentonSans 3"/>
              </a:rPr>
              <a:t>Someone who helps to take your mind off how you are feeling and can help you to feel good and recharged?</a:t>
            </a:r>
          </a:p>
          <a:p>
            <a:pPr>
              <a:lnSpc>
                <a:spcPts val="3700"/>
              </a:lnSpc>
            </a:pPr>
            <a:endParaRPr lang="en-US" sz="2642">
              <a:solidFill>
                <a:srgbClr val="000000"/>
              </a:solidFill>
              <a:latin typeface="BentonSans 3"/>
            </a:endParaRPr>
          </a:p>
          <a:p>
            <a:pPr>
              <a:lnSpc>
                <a:spcPts val="3700"/>
              </a:lnSpc>
              <a:spcBef>
                <a:spcPct val="0"/>
              </a:spcBef>
            </a:pPr>
            <a:endParaRPr lang="en-US" sz="2642">
              <a:solidFill>
                <a:srgbClr val="000000"/>
              </a:solidFill>
              <a:latin typeface="BentonSans 3"/>
            </a:endParaRPr>
          </a:p>
        </p:txBody>
      </p:sp>
      <p:sp>
        <p:nvSpPr>
          <p:cNvPr id="10" name="TextBox 10"/>
          <p:cNvSpPr txBox="1"/>
          <p:nvPr/>
        </p:nvSpPr>
        <p:spPr>
          <a:xfrm>
            <a:off x="14250030" y="219641"/>
            <a:ext cx="2178844" cy="548403"/>
          </a:xfrm>
          <a:prstGeom prst="rect">
            <a:avLst/>
          </a:prstGeom>
        </p:spPr>
        <p:txBody>
          <a:bodyPr lIns="0" tIns="0" rIns="0" bIns="0" rtlCol="0" anchor="t">
            <a:spAutoFit/>
          </a:bodyPr>
          <a:lstStyle/>
          <a:p>
            <a:pPr algn="ctr">
              <a:lnSpc>
                <a:spcPts val="3733"/>
              </a:lnSpc>
              <a:spcBef>
                <a:spcPct val="0"/>
              </a:spcBef>
            </a:pPr>
            <a:r>
              <a:rPr lang="en-US" sz="3522" u="sng">
                <a:solidFill>
                  <a:srgbClr val="000000"/>
                </a:solidFill>
                <a:latin typeface="BentonSans 2"/>
                <a:hlinkClick r:id="rId10" tooltip="https://youtu.be/B2xREz-RIEw"/>
              </a:rPr>
              <a:t>Rise video</a:t>
            </a:r>
          </a:p>
        </p:txBody>
      </p:sp>
      <p:graphicFrame>
        <p:nvGraphicFramePr>
          <p:cNvPr id="11" name="Table 11"/>
          <p:cNvGraphicFramePr>
            <a:graphicFrameLocks noGrp="1"/>
          </p:cNvGraphicFramePr>
          <p:nvPr/>
        </p:nvGraphicFramePr>
        <p:xfrm>
          <a:off x="10738182" y="2060053"/>
          <a:ext cx="2966509" cy="3901589"/>
        </p:xfrm>
        <a:graphic>
          <a:graphicData uri="http://schemas.openxmlformats.org/drawingml/2006/table">
            <a:tbl>
              <a:tblPr/>
              <a:tblGrid>
                <a:gridCol w="1462158">
                  <a:extLst>
                    <a:ext uri="{9D8B030D-6E8A-4147-A177-3AD203B41FA5}">
                      <a16:colId xmlns:a16="http://schemas.microsoft.com/office/drawing/2014/main" val="20000"/>
                    </a:ext>
                  </a:extLst>
                </a:gridCol>
                <a:gridCol w="1504351">
                  <a:extLst>
                    <a:ext uri="{9D8B030D-6E8A-4147-A177-3AD203B41FA5}">
                      <a16:colId xmlns:a16="http://schemas.microsoft.com/office/drawing/2014/main" val="20001"/>
                    </a:ext>
                  </a:extLst>
                </a:gridCol>
              </a:tblGrid>
              <a:tr h="729099">
                <a:tc>
                  <a:txBody>
                    <a:bodyPr/>
                    <a:lstStyle/>
                    <a:p>
                      <a:pPr algn="l">
                        <a:lnSpc>
                          <a:spcPts val="1782"/>
                        </a:lnSpc>
                        <a:defRPr/>
                      </a:pPr>
                      <a:r>
                        <a:rPr lang="en-US" sz="1273">
                          <a:solidFill>
                            <a:srgbClr val="000000"/>
                          </a:solidFill>
                          <a:latin typeface="BentonSans 4 Bold"/>
                        </a:rPr>
                        <a:t>Who do I have fun with?</a:t>
                      </a:r>
                      <a:endParaRPr lang="en-US" sz="1100"/>
                    </a:p>
                  </a:txBody>
                  <a:tcPr marL="93293" marR="93293" marT="93293" marB="93293" anchor="ctr">
                    <a:lnL w="9138" cap="flat" cmpd="sng" algn="ctr">
                      <a:solidFill>
                        <a:srgbClr val="000000"/>
                      </a:solidFill>
                      <a:prstDash val="solid"/>
                      <a:round/>
                      <a:headEnd type="none" w="med" len="med"/>
                      <a:tailEnd type="none" w="med" len="med"/>
                    </a:lnL>
                    <a:lnR w="9138" cap="flat" cmpd="sng" algn="ctr">
                      <a:solidFill>
                        <a:srgbClr val="000000"/>
                      </a:solidFill>
                      <a:prstDash val="solid"/>
                      <a:round/>
                      <a:headEnd type="none" w="med" len="med"/>
                      <a:tailEnd type="none" w="med" len="med"/>
                    </a:lnR>
                    <a:lnT w="9138" cap="flat" cmpd="sng" algn="ctr">
                      <a:solidFill>
                        <a:srgbClr val="000000"/>
                      </a:solidFill>
                      <a:prstDash val="solid"/>
                      <a:round/>
                      <a:headEnd type="none" w="med" len="med"/>
                      <a:tailEnd type="none" w="med" len="med"/>
                    </a:lnT>
                    <a:lnB w="9138" cap="flat" cmpd="sng" algn="ctr">
                      <a:solidFill>
                        <a:srgbClr val="000000"/>
                      </a:solidFill>
                      <a:prstDash val="solid"/>
                      <a:round/>
                      <a:headEnd type="none" w="med" len="med"/>
                      <a:tailEnd type="none" w="med" len="med"/>
                    </a:lnB>
                  </a:tcPr>
                </a:tc>
                <a:tc>
                  <a:txBody>
                    <a:bodyPr/>
                    <a:lstStyle/>
                    <a:p>
                      <a:pPr algn="ctr">
                        <a:lnSpc>
                          <a:spcPts val="1782"/>
                        </a:lnSpc>
                        <a:defRPr/>
                      </a:pPr>
                      <a:endParaRPr lang="en-US" sz="1100"/>
                    </a:p>
                  </a:txBody>
                  <a:tcPr marL="93293" marR="93293" marT="93293" marB="93293" anchor="ctr">
                    <a:lnL w="9138" cap="flat" cmpd="sng" algn="ctr">
                      <a:solidFill>
                        <a:srgbClr val="000000"/>
                      </a:solidFill>
                      <a:prstDash val="solid"/>
                      <a:round/>
                      <a:headEnd type="none" w="med" len="med"/>
                      <a:tailEnd type="none" w="med" len="med"/>
                    </a:lnL>
                    <a:lnR w="9138" cap="flat" cmpd="sng" algn="ctr">
                      <a:solidFill>
                        <a:srgbClr val="000000"/>
                      </a:solidFill>
                      <a:prstDash val="solid"/>
                      <a:round/>
                      <a:headEnd type="none" w="med" len="med"/>
                      <a:tailEnd type="none" w="med" len="med"/>
                    </a:lnR>
                    <a:lnT w="9138" cap="flat" cmpd="sng" algn="ctr">
                      <a:solidFill>
                        <a:srgbClr val="000000"/>
                      </a:solidFill>
                      <a:prstDash val="solid"/>
                      <a:round/>
                      <a:headEnd type="none" w="med" len="med"/>
                      <a:tailEnd type="none" w="med" len="med"/>
                    </a:lnT>
                    <a:lnB w="9138"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29099">
                <a:tc>
                  <a:txBody>
                    <a:bodyPr/>
                    <a:lstStyle/>
                    <a:p>
                      <a:pPr algn="just">
                        <a:lnSpc>
                          <a:spcPts val="1782"/>
                        </a:lnSpc>
                        <a:defRPr/>
                      </a:pPr>
                      <a:r>
                        <a:rPr lang="en-US" sz="1273">
                          <a:solidFill>
                            <a:srgbClr val="000000"/>
                          </a:solidFill>
                          <a:latin typeface="BentonSans 4"/>
                        </a:rPr>
                        <a:t>Who calms me down?</a:t>
                      </a:r>
                      <a:endParaRPr lang="en-US" sz="1100"/>
                    </a:p>
                  </a:txBody>
                  <a:tcPr marL="93293" marR="93293" marT="93293" marB="93293" anchor="ctr">
                    <a:lnL w="9138" cap="flat" cmpd="sng" algn="ctr">
                      <a:solidFill>
                        <a:srgbClr val="000000"/>
                      </a:solidFill>
                      <a:prstDash val="solid"/>
                      <a:round/>
                      <a:headEnd type="none" w="med" len="med"/>
                      <a:tailEnd type="none" w="med" len="med"/>
                    </a:lnL>
                    <a:lnR w="9138" cap="flat" cmpd="sng" algn="ctr">
                      <a:solidFill>
                        <a:srgbClr val="000000"/>
                      </a:solidFill>
                      <a:prstDash val="solid"/>
                      <a:round/>
                      <a:headEnd type="none" w="med" len="med"/>
                      <a:tailEnd type="none" w="med" len="med"/>
                    </a:lnR>
                    <a:lnT w="9138" cap="flat" cmpd="sng" algn="ctr">
                      <a:solidFill>
                        <a:srgbClr val="000000"/>
                      </a:solidFill>
                      <a:prstDash val="solid"/>
                      <a:round/>
                      <a:headEnd type="none" w="med" len="med"/>
                      <a:tailEnd type="none" w="med" len="med"/>
                    </a:lnT>
                    <a:lnB w="9138" cap="flat" cmpd="sng" algn="ctr">
                      <a:solidFill>
                        <a:srgbClr val="000000"/>
                      </a:solidFill>
                      <a:prstDash val="solid"/>
                      <a:round/>
                      <a:headEnd type="none" w="med" len="med"/>
                      <a:tailEnd type="none" w="med" len="med"/>
                    </a:lnB>
                  </a:tcPr>
                </a:tc>
                <a:tc>
                  <a:txBody>
                    <a:bodyPr/>
                    <a:lstStyle/>
                    <a:p>
                      <a:pPr algn="ctr">
                        <a:lnSpc>
                          <a:spcPts val="1782"/>
                        </a:lnSpc>
                        <a:defRPr/>
                      </a:pPr>
                      <a:endParaRPr lang="en-US" sz="1100"/>
                    </a:p>
                  </a:txBody>
                  <a:tcPr marL="93293" marR="93293" marT="93293" marB="93293" anchor="ctr">
                    <a:lnL w="9138" cap="flat" cmpd="sng" algn="ctr">
                      <a:solidFill>
                        <a:srgbClr val="000000"/>
                      </a:solidFill>
                      <a:prstDash val="solid"/>
                      <a:round/>
                      <a:headEnd type="none" w="med" len="med"/>
                      <a:tailEnd type="none" w="med" len="med"/>
                    </a:lnL>
                    <a:lnR w="9138" cap="flat" cmpd="sng" algn="ctr">
                      <a:solidFill>
                        <a:srgbClr val="000000"/>
                      </a:solidFill>
                      <a:prstDash val="solid"/>
                      <a:round/>
                      <a:headEnd type="none" w="med" len="med"/>
                      <a:tailEnd type="none" w="med" len="med"/>
                    </a:lnR>
                    <a:lnT w="9138" cap="flat" cmpd="sng" algn="ctr">
                      <a:solidFill>
                        <a:srgbClr val="000000"/>
                      </a:solidFill>
                      <a:prstDash val="solid"/>
                      <a:round/>
                      <a:headEnd type="none" w="med" len="med"/>
                      <a:tailEnd type="none" w="med" len="med"/>
                    </a:lnT>
                    <a:lnB w="9138"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29099">
                <a:tc>
                  <a:txBody>
                    <a:bodyPr/>
                    <a:lstStyle/>
                    <a:p>
                      <a:pPr algn="just">
                        <a:lnSpc>
                          <a:spcPts val="1782"/>
                        </a:lnSpc>
                        <a:defRPr/>
                      </a:pPr>
                      <a:r>
                        <a:rPr lang="en-US" sz="1273">
                          <a:solidFill>
                            <a:srgbClr val="000000"/>
                          </a:solidFill>
                          <a:latin typeface="BentonSans 4"/>
                        </a:rPr>
                        <a:t>Who cheers me up?</a:t>
                      </a:r>
                      <a:endParaRPr lang="en-US" sz="1100"/>
                    </a:p>
                  </a:txBody>
                  <a:tcPr marL="93293" marR="93293" marT="93293" marB="93293" anchor="ctr">
                    <a:lnL w="9138" cap="flat" cmpd="sng" algn="ctr">
                      <a:solidFill>
                        <a:srgbClr val="000000"/>
                      </a:solidFill>
                      <a:prstDash val="solid"/>
                      <a:round/>
                      <a:headEnd type="none" w="med" len="med"/>
                      <a:tailEnd type="none" w="med" len="med"/>
                    </a:lnL>
                    <a:lnR w="9138" cap="flat" cmpd="sng" algn="ctr">
                      <a:solidFill>
                        <a:srgbClr val="000000"/>
                      </a:solidFill>
                      <a:prstDash val="solid"/>
                      <a:round/>
                      <a:headEnd type="none" w="med" len="med"/>
                      <a:tailEnd type="none" w="med" len="med"/>
                    </a:lnR>
                    <a:lnT w="9138" cap="flat" cmpd="sng" algn="ctr">
                      <a:solidFill>
                        <a:srgbClr val="000000"/>
                      </a:solidFill>
                      <a:prstDash val="solid"/>
                      <a:round/>
                      <a:headEnd type="none" w="med" len="med"/>
                      <a:tailEnd type="none" w="med" len="med"/>
                    </a:lnT>
                    <a:lnB w="9138" cap="flat" cmpd="sng" algn="ctr">
                      <a:solidFill>
                        <a:srgbClr val="000000"/>
                      </a:solidFill>
                      <a:prstDash val="solid"/>
                      <a:round/>
                      <a:headEnd type="none" w="med" len="med"/>
                      <a:tailEnd type="none" w="med" len="med"/>
                    </a:lnB>
                  </a:tcPr>
                </a:tc>
                <a:tc>
                  <a:txBody>
                    <a:bodyPr/>
                    <a:lstStyle/>
                    <a:p>
                      <a:pPr algn="ctr">
                        <a:lnSpc>
                          <a:spcPts val="1782"/>
                        </a:lnSpc>
                        <a:defRPr/>
                      </a:pPr>
                      <a:endParaRPr lang="en-US" sz="1100"/>
                    </a:p>
                  </a:txBody>
                  <a:tcPr marL="93293" marR="93293" marT="93293" marB="93293" anchor="ctr">
                    <a:lnL w="9138" cap="flat" cmpd="sng" algn="ctr">
                      <a:solidFill>
                        <a:srgbClr val="000000"/>
                      </a:solidFill>
                      <a:prstDash val="solid"/>
                      <a:round/>
                      <a:headEnd type="none" w="med" len="med"/>
                      <a:tailEnd type="none" w="med" len="med"/>
                    </a:lnL>
                    <a:lnR w="9138" cap="flat" cmpd="sng" algn="ctr">
                      <a:solidFill>
                        <a:srgbClr val="000000"/>
                      </a:solidFill>
                      <a:prstDash val="solid"/>
                      <a:round/>
                      <a:headEnd type="none" w="med" len="med"/>
                      <a:tailEnd type="none" w="med" len="med"/>
                    </a:lnR>
                    <a:lnT w="9138" cap="flat" cmpd="sng" algn="ctr">
                      <a:solidFill>
                        <a:srgbClr val="000000"/>
                      </a:solidFill>
                      <a:prstDash val="solid"/>
                      <a:round/>
                      <a:headEnd type="none" w="med" len="med"/>
                      <a:tailEnd type="none" w="med" len="med"/>
                    </a:lnT>
                    <a:lnB w="9138"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29099">
                <a:tc>
                  <a:txBody>
                    <a:bodyPr/>
                    <a:lstStyle/>
                    <a:p>
                      <a:pPr algn="just">
                        <a:lnSpc>
                          <a:spcPts val="1782"/>
                        </a:lnSpc>
                        <a:defRPr/>
                      </a:pPr>
                      <a:r>
                        <a:rPr lang="en-US" sz="1273">
                          <a:solidFill>
                            <a:srgbClr val="000000"/>
                          </a:solidFill>
                          <a:latin typeface="BentonSans 4"/>
                        </a:rPr>
                        <a:t>Who can I talk to if I'm feeling worried?</a:t>
                      </a:r>
                      <a:endParaRPr lang="en-US" sz="1100"/>
                    </a:p>
                  </a:txBody>
                  <a:tcPr marL="93293" marR="93293" marT="93293" marB="93293" anchor="ctr">
                    <a:lnL w="9138" cap="flat" cmpd="sng" algn="ctr">
                      <a:solidFill>
                        <a:srgbClr val="000000"/>
                      </a:solidFill>
                      <a:prstDash val="solid"/>
                      <a:round/>
                      <a:headEnd type="none" w="med" len="med"/>
                      <a:tailEnd type="none" w="med" len="med"/>
                    </a:lnL>
                    <a:lnR w="9138" cap="flat" cmpd="sng" algn="ctr">
                      <a:solidFill>
                        <a:srgbClr val="000000"/>
                      </a:solidFill>
                      <a:prstDash val="solid"/>
                      <a:round/>
                      <a:headEnd type="none" w="med" len="med"/>
                      <a:tailEnd type="none" w="med" len="med"/>
                    </a:lnR>
                    <a:lnT w="9138" cap="flat" cmpd="sng" algn="ctr">
                      <a:solidFill>
                        <a:srgbClr val="000000"/>
                      </a:solidFill>
                      <a:prstDash val="solid"/>
                      <a:round/>
                      <a:headEnd type="none" w="med" len="med"/>
                      <a:tailEnd type="none" w="med" len="med"/>
                    </a:lnT>
                    <a:lnB w="9138" cap="flat" cmpd="sng" algn="ctr">
                      <a:solidFill>
                        <a:srgbClr val="000000"/>
                      </a:solidFill>
                      <a:prstDash val="solid"/>
                      <a:round/>
                      <a:headEnd type="none" w="med" len="med"/>
                      <a:tailEnd type="none" w="med" len="med"/>
                    </a:lnB>
                  </a:tcPr>
                </a:tc>
                <a:tc>
                  <a:txBody>
                    <a:bodyPr/>
                    <a:lstStyle/>
                    <a:p>
                      <a:pPr algn="ctr">
                        <a:lnSpc>
                          <a:spcPts val="1782"/>
                        </a:lnSpc>
                        <a:defRPr/>
                      </a:pPr>
                      <a:endParaRPr lang="en-US" sz="1100"/>
                    </a:p>
                  </a:txBody>
                  <a:tcPr marL="93293" marR="93293" marT="93293" marB="93293" anchor="ctr">
                    <a:lnL w="9138" cap="flat" cmpd="sng" algn="ctr">
                      <a:solidFill>
                        <a:srgbClr val="000000"/>
                      </a:solidFill>
                      <a:prstDash val="solid"/>
                      <a:round/>
                      <a:headEnd type="none" w="med" len="med"/>
                      <a:tailEnd type="none" w="med" len="med"/>
                    </a:lnL>
                    <a:lnR w="9138" cap="flat" cmpd="sng" algn="ctr">
                      <a:solidFill>
                        <a:srgbClr val="000000"/>
                      </a:solidFill>
                      <a:prstDash val="solid"/>
                      <a:round/>
                      <a:headEnd type="none" w="med" len="med"/>
                      <a:tailEnd type="none" w="med" len="med"/>
                    </a:lnR>
                    <a:lnT w="9138" cap="flat" cmpd="sng" algn="ctr">
                      <a:solidFill>
                        <a:srgbClr val="000000"/>
                      </a:solidFill>
                      <a:prstDash val="solid"/>
                      <a:round/>
                      <a:headEnd type="none" w="med" len="med"/>
                      <a:tailEnd type="none" w="med" len="med"/>
                    </a:lnT>
                    <a:lnB w="9138"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729099">
                <a:tc>
                  <a:txBody>
                    <a:bodyPr/>
                    <a:lstStyle/>
                    <a:p>
                      <a:pPr algn="just">
                        <a:lnSpc>
                          <a:spcPts val="1782"/>
                        </a:lnSpc>
                        <a:defRPr/>
                      </a:pPr>
                      <a:r>
                        <a:rPr lang="en-US" sz="1273">
                          <a:solidFill>
                            <a:srgbClr val="000000"/>
                          </a:solidFill>
                          <a:latin typeface="BentonSans 4"/>
                        </a:rPr>
                        <a:t>Who helps me solve</a:t>
                      </a:r>
                      <a:endParaRPr lang="en-US" sz="1100"/>
                    </a:p>
                    <a:p>
                      <a:pPr algn="just">
                        <a:lnSpc>
                          <a:spcPts val="1782"/>
                        </a:lnSpc>
                      </a:pPr>
                      <a:r>
                        <a:rPr lang="en-US" sz="1273">
                          <a:solidFill>
                            <a:srgbClr val="000000"/>
                          </a:solidFill>
                          <a:latin typeface="BentonSans 4"/>
                        </a:rPr>
                        <a:t>problems?</a:t>
                      </a:r>
                    </a:p>
                  </a:txBody>
                  <a:tcPr marL="93293" marR="93293" marT="93293" marB="93293" anchor="ctr">
                    <a:lnL w="9138" cap="flat" cmpd="sng" algn="ctr">
                      <a:solidFill>
                        <a:srgbClr val="000000"/>
                      </a:solidFill>
                      <a:prstDash val="solid"/>
                      <a:round/>
                      <a:headEnd type="none" w="med" len="med"/>
                      <a:tailEnd type="none" w="med" len="med"/>
                    </a:lnL>
                    <a:lnR w="9138" cap="flat" cmpd="sng" algn="ctr">
                      <a:solidFill>
                        <a:srgbClr val="000000"/>
                      </a:solidFill>
                      <a:prstDash val="solid"/>
                      <a:round/>
                      <a:headEnd type="none" w="med" len="med"/>
                      <a:tailEnd type="none" w="med" len="med"/>
                    </a:lnR>
                    <a:lnT w="9138" cap="flat" cmpd="sng" algn="ctr">
                      <a:solidFill>
                        <a:srgbClr val="000000"/>
                      </a:solidFill>
                      <a:prstDash val="solid"/>
                      <a:round/>
                      <a:headEnd type="none" w="med" len="med"/>
                      <a:tailEnd type="none" w="med" len="med"/>
                    </a:lnT>
                    <a:lnB w="9138" cap="flat" cmpd="sng" algn="ctr">
                      <a:solidFill>
                        <a:srgbClr val="000000"/>
                      </a:solidFill>
                      <a:prstDash val="solid"/>
                      <a:round/>
                      <a:headEnd type="none" w="med" len="med"/>
                      <a:tailEnd type="none" w="med" len="med"/>
                    </a:lnB>
                  </a:tcPr>
                </a:tc>
                <a:tc>
                  <a:txBody>
                    <a:bodyPr/>
                    <a:lstStyle/>
                    <a:p>
                      <a:pPr algn="ctr">
                        <a:lnSpc>
                          <a:spcPts val="1782"/>
                        </a:lnSpc>
                        <a:defRPr/>
                      </a:pPr>
                      <a:endParaRPr lang="en-US" sz="1100"/>
                    </a:p>
                  </a:txBody>
                  <a:tcPr marL="93293" marR="93293" marT="93293" marB="93293" anchor="ctr">
                    <a:lnL w="9138" cap="flat" cmpd="sng" algn="ctr">
                      <a:solidFill>
                        <a:srgbClr val="000000"/>
                      </a:solidFill>
                      <a:prstDash val="solid"/>
                      <a:round/>
                      <a:headEnd type="none" w="med" len="med"/>
                      <a:tailEnd type="none" w="med" len="med"/>
                    </a:lnL>
                    <a:lnR w="9138" cap="flat" cmpd="sng" algn="ctr">
                      <a:solidFill>
                        <a:srgbClr val="000000"/>
                      </a:solidFill>
                      <a:prstDash val="solid"/>
                      <a:round/>
                      <a:headEnd type="none" w="med" len="med"/>
                      <a:tailEnd type="none" w="med" len="med"/>
                    </a:lnR>
                    <a:lnT w="9138" cap="flat" cmpd="sng" algn="ctr">
                      <a:solidFill>
                        <a:srgbClr val="000000"/>
                      </a:solidFill>
                      <a:prstDash val="solid"/>
                      <a:round/>
                      <a:headEnd type="none" w="med" len="med"/>
                      <a:tailEnd type="none" w="med" len="med"/>
                    </a:lnT>
                    <a:lnB w="9138"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12" name="Freeform 12"/>
          <p:cNvSpPr/>
          <p:nvPr/>
        </p:nvSpPr>
        <p:spPr>
          <a:xfrm>
            <a:off x="12854983" y="2828381"/>
            <a:ext cx="747719" cy="615933"/>
          </a:xfrm>
          <a:custGeom>
            <a:avLst/>
            <a:gdLst/>
            <a:ahLst/>
            <a:cxnLst/>
            <a:rect l="l" t="t" r="r" b="b"/>
            <a:pathLst>
              <a:path w="747719" h="615933">
                <a:moveTo>
                  <a:pt x="0" y="0"/>
                </a:moveTo>
                <a:lnTo>
                  <a:pt x="747718" y="0"/>
                </a:lnTo>
                <a:lnTo>
                  <a:pt x="747718" y="615933"/>
                </a:lnTo>
                <a:lnTo>
                  <a:pt x="0" y="615933"/>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
        <p:nvSpPr>
          <p:cNvPr id="13" name="Freeform 13"/>
          <p:cNvSpPr/>
          <p:nvPr/>
        </p:nvSpPr>
        <p:spPr>
          <a:xfrm>
            <a:off x="12824691" y="4304740"/>
            <a:ext cx="746709" cy="521763"/>
          </a:xfrm>
          <a:custGeom>
            <a:avLst/>
            <a:gdLst/>
            <a:ahLst/>
            <a:cxnLst/>
            <a:rect l="l" t="t" r="r" b="b"/>
            <a:pathLst>
              <a:path w="746709" h="521763">
                <a:moveTo>
                  <a:pt x="0" y="0"/>
                </a:moveTo>
                <a:lnTo>
                  <a:pt x="746708" y="0"/>
                </a:lnTo>
                <a:lnTo>
                  <a:pt x="746708" y="521762"/>
                </a:lnTo>
                <a:lnTo>
                  <a:pt x="0" y="521762"/>
                </a:lnTo>
                <a:lnTo>
                  <a:pt x="0" y="0"/>
                </a:lnTo>
                <a:close/>
              </a:path>
            </a:pathLst>
          </a:custGeom>
          <a:blipFill>
            <a:blip r:embed="rId13"/>
            <a:stretch>
              <a:fillRect/>
            </a:stretch>
          </a:blipFill>
        </p:spPr>
        <p:txBody>
          <a:bodyPr/>
          <a:lstStyle/>
          <a:p>
            <a:endParaRPr lang="en-GB"/>
          </a:p>
        </p:txBody>
      </p:sp>
      <p:sp>
        <p:nvSpPr>
          <p:cNvPr id="14" name="Freeform 14"/>
          <p:cNvSpPr/>
          <p:nvPr/>
        </p:nvSpPr>
        <p:spPr>
          <a:xfrm>
            <a:off x="12779712" y="5684802"/>
            <a:ext cx="836665" cy="748435"/>
          </a:xfrm>
          <a:custGeom>
            <a:avLst/>
            <a:gdLst/>
            <a:ahLst/>
            <a:cxnLst/>
            <a:rect l="l" t="t" r="r" b="b"/>
            <a:pathLst>
              <a:path w="836665" h="748435">
                <a:moveTo>
                  <a:pt x="0" y="0"/>
                </a:moveTo>
                <a:lnTo>
                  <a:pt x="836665" y="0"/>
                </a:lnTo>
                <a:lnTo>
                  <a:pt x="836665" y="748435"/>
                </a:lnTo>
                <a:lnTo>
                  <a:pt x="0" y="748435"/>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p:spPr>
        <p:txBody>
          <a:bodyPr/>
          <a:lstStyle/>
          <a:p>
            <a:endParaRPr lang="en-GB"/>
          </a:p>
        </p:txBody>
      </p:sp>
      <p:sp>
        <p:nvSpPr>
          <p:cNvPr id="15" name="Freeform 15"/>
          <p:cNvSpPr/>
          <p:nvPr/>
        </p:nvSpPr>
        <p:spPr>
          <a:xfrm>
            <a:off x="13097500" y="7353023"/>
            <a:ext cx="505202" cy="505202"/>
          </a:xfrm>
          <a:custGeom>
            <a:avLst/>
            <a:gdLst/>
            <a:ahLst/>
            <a:cxnLst/>
            <a:rect l="l" t="t" r="r" b="b"/>
            <a:pathLst>
              <a:path w="505202" h="505202">
                <a:moveTo>
                  <a:pt x="0" y="0"/>
                </a:moveTo>
                <a:lnTo>
                  <a:pt x="505201" y="0"/>
                </a:lnTo>
                <a:lnTo>
                  <a:pt x="505201" y="505201"/>
                </a:lnTo>
                <a:lnTo>
                  <a:pt x="0" y="505201"/>
                </a:lnTo>
                <a:lnTo>
                  <a:pt x="0" y="0"/>
                </a:lnTo>
                <a:close/>
              </a:path>
            </a:pathLst>
          </a:custGeom>
          <a:blipFill>
            <a:blip r:embed="rId16">
              <a:extLst>
                <a:ext uri="{96DAC541-7B7A-43D3-8B79-37D633B846F1}">
                  <asvg:svgBlip xmlns:asvg="http://schemas.microsoft.com/office/drawing/2016/SVG/main" xmlns="" r:embed="rId17"/>
                </a:ext>
              </a:extLst>
            </a:blip>
            <a:stretch>
              <a:fillRect/>
            </a:stretch>
          </a:blipFill>
        </p:spPr>
        <p:txBody>
          <a:bodyPr/>
          <a:lstStyle/>
          <a:p>
            <a:endParaRPr lang="en-GB"/>
          </a:p>
        </p:txBody>
      </p:sp>
      <p:sp>
        <p:nvSpPr>
          <p:cNvPr id="16" name="Freeform 16"/>
          <p:cNvSpPr/>
          <p:nvPr/>
        </p:nvSpPr>
        <p:spPr>
          <a:xfrm>
            <a:off x="12970195" y="8169705"/>
            <a:ext cx="601204" cy="1217628"/>
          </a:xfrm>
          <a:custGeom>
            <a:avLst/>
            <a:gdLst/>
            <a:ahLst/>
            <a:cxnLst/>
            <a:rect l="l" t="t" r="r" b="b"/>
            <a:pathLst>
              <a:path w="601204" h="1217628">
                <a:moveTo>
                  <a:pt x="0" y="0"/>
                </a:moveTo>
                <a:lnTo>
                  <a:pt x="601204" y="0"/>
                </a:lnTo>
                <a:lnTo>
                  <a:pt x="601204" y="1217627"/>
                </a:lnTo>
                <a:lnTo>
                  <a:pt x="0" y="1217627"/>
                </a:lnTo>
                <a:lnTo>
                  <a:pt x="0" y="0"/>
                </a:lnTo>
                <a:close/>
              </a:path>
            </a:pathLst>
          </a:custGeom>
          <a:blipFill>
            <a:blip r:embed="rId18">
              <a:extLst>
                <a:ext uri="{96DAC541-7B7A-43D3-8B79-37D633B846F1}">
                  <asvg:svgBlip xmlns:asvg="http://schemas.microsoft.com/office/drawing/2016/SVG/main" xmlns="" r:embed="rId19"/>
                </a:ext>
              </a:extLst>
            </a:blip>
            <a:stretch>
              <a:fillRect/>
            </a:stretch>
          </a:blipFill>
        </p:spPr>
        <p:txBody>
          <a:bodyPr/>
          <a:lstStyle/>
          <a:p>
            <a:endParaRPr lang="en-GB"/>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16491345" y="166330"/>
            <a:ext cx="1535910" cy="2040460"/>
          </a:xfrm>
          <a:custGeom>
            <a:avLst/>
            <a:gdLst/>
            <a:ahLst/>
            <a:cxnLst/>
            <a:rect l="l" t="t" r="r" b="b"/>
            <a:pathLst>
              <a:path w="1535910" h="2040460">
                <a:moveTo>
                  <a:pt x="0" y="0"/>
                </a:moveTo>
                <a:lnTo>
                  <a:pt x="1535910" y="0"/>
                </a:lnTo>
                <a:lnTo>
                  <a:pt x="1535910" y="2040460"/>
                </a:lnTo>
                <a:lnTo>
                  <a:pt x="0" y="2040460"/>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grpSp>
        <p:nvGrpSpPr>
          <p:cNvPr id="7" name="Group 7"/>
          <p:cNvGrpSpPr/>
          <p:nvPr/>
        </p:nvGrpSpPr>
        <p:grpSpPr>
          <a:xfrm>
            <a:off x="9510712" y="1536089"/>
            <a:ext cx="5650249" cy="7495609"/>
            <a:chOff x="0" y="0"/>
            <a:chExt cx="4004246" cy="5312025"/>
          </a:xfrm>
        </p:grpSpPr>
        <p:sp>
          <p:nvSpPr>
            <p:cNvPr id="8" name="Freeform 8"/>
            <p:cNvSpPr/>
            <p:nvPr/>
          </p:nvSpPr>
          <p:spPr>
            <a:xfrm>
              <a:off x="0" y="0"/>
              <a:ext cx="4004246" cy="5312025"/>
            </a:xfrm>
            <a:custGeom>
              <a:avLst/>
              <a:gdLst/>
              <a:ahLst/>
              <a:cxnLst/>
              <a:rect l="l" t="t" r="r" b="b"/>
              <a:pathLst>
                <a:path w="4004246" h="5312025">
                  <a:moveTo>
                    <a:pt x="4004246" y="279400"/>
                  </a:moveTo>
                  <a:lnTo>
                    <a:pt x="4004246" y="0"/>
                  </a:lnTo>
                  <a:lnTo>
                    <a:pt x="0" y="0"/>
                  </a:lnTo>
                  <a:lnTo>
                    <a:pt x="0" y="5312025"/>
                  </a:lnTo>
                  <a:lnTo>
                    <a:pt x="4004246" y="5312025"/>
                  </a:lnTo>
                  <a:lnTo>
                    <a:pt x="4004246" y="279400"/>
                  </a:lnTo>
                  <a:close/>
                  <a:moveTo>
                    <a:pt x="3925506" y="279400"/>
                  </a:moveTo>
                  <a:lnTo>
                    <a:pt x="3925506" y="5233284"/>
                  </a:lnTo>
                  <a:lnTo>
                    <a:pt x="78740" y="5233284"/>
                  </a:lnTo>
                  <a:lnTo>
                    <a:pt x="78740" y="78740"/>
                  </a:lnTo>
                  <a:lnTo>
                    <a:pt x="3925507" y="78740"/>
                  </a:lnTo>
                  <a:lnTo>
                    <a:pt x="3925507" y="279400"/>
                  </a:lnTo>
                  <a:close/>
                </a:path>
              </a:pathLst>
            </a:custGeom>
            <a:solidFill>
              <a:srgbClr val="468878"/>
            </a:solidFill>
          </p:spPr>
          <p:txBody>
            <a:bodyPr/>
            <a:lstStyle/>
            <a:p>
              <a:endParaRPr lang="en-GB"/>
            </a:p>
          </p:txBody>
        </p:sp>
      </p:grpSp>
      <p:sp>
        <p:nvSpPr>
          <p:cNvPr id="9" name="Freeform 9"/>
          <p:cNvSpPr/>
          <p:nvPr/>
        </p:nvSpPr>
        <p:spPr>
          <a:xfrm>
            <a:off x="12639467" y="6438773"/>
            <a:ext cx="2291247" cy="1810085"/>
          </a:xfrm>
          <a:custGeom>
            <a:avLst/>
            <a:gdLst/>
            <a:ahLst/>
            <a:cxnLst/>
            <a:rect l="l" t="t" r="r" b="b"/>
            <a:pathLst>
              <a:path w="2291247" h="1810085">
                <a:moveTo>
                  <a:pt x="0" y="0"/>
                </a:moveTo>
                <a:lnTo>
                  <a:pt x="2291247" y="0"/>
                </a:lnTo>
                <a:lnTo>
                  <a:pt x="2291247" y="1810085"/>
                </a:lnTo>
                <a:lnTo>
                  <a:pt x="0" y="1810085"/>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grpSp>
        <p:nvGrpSpPr>
          <p:cNvPr id="10" name="Group 10"/>
          <p:cNvGrpSpPr/>
          <p:nvPr/>
        </p:nvGrpSpPr>
        <p:grpSpPr>
          <a:xfrm>
            <a:off x="3127039" y="1536089"/>
            <a:ext cx="5650249" cy="7495609"/>
            <a:chOff x="0" y="0"/>
            <a:chExt cx="4004246" cy="5312025"/>
          </a:xfrm>
        </p:grpSpPr>
        <p:sp>
          <p:nvSpPr>
            <p:cNvPr id="11" name="Freeform 11"/>
            <p:cNvSpPr/>
            <p:nvPr/>
          </p:nvSpPr>
          <p:spPr>
            <a:xfrm>
              <a:off x="0" y="0"/>
              <a:ext cx="4004246" cy="5312025"/>
            </a:xfrm>
            <a:custGeom>
              <a:avLst/>
              <a:gdLst/>
              <a:ahLst/>
              <a:cxnLst/>
              <a:rect l="l" t="t" r="r" b="b"/>
              <a:pathLst>
                <a:path w="4004246" h="5312025">
                  <a:moveTo>
                    <a:pt x="4004246" y="279400"/>
                  </a:moveTo>
                  <a:lnTo>
                    <a:pt x="4004246" y="0"/>
                  </a:lnTo>
                  <a:lnTo>
                    <a:pt x="0" y="0"/>
                  </a:lnTo>
                  <a:lnTo>
                    <a:pt x="0" y="5312025"/>
                  </a:lnTo>
                  <a:lnTo>
                    <a:pt x="4004246" y="5312025"/>
                  </a:lnTo>
                  <a:lnTo>
                    <a:pt x="4004246" y="279400"/>
                  </a:lnTo>
                  <a:close/>
                  <a:moveTo>
                    <a:pt x="3925506" y="279400"/>
                  </a:moveTo>
                  <a:lnTo>
                    <a:pt x="3925506" y="5233284"/>
                  </a:lnTo>
                  <a:lnTo>
                    <a:pt x="78740" y="5233284"/>
                  </a:lnTo>
                  <a:lnTo>
                    <a:pt x="78740" y="78740"/>
                  </a:lnTo>
                  <a:lnTo>
                    <a:pt x="3925507" y="78740"/>
                  </a:lnTo>
                  <a:lnTo>
                    <a:pt x="3925507" y="279400"/>
                  </a:lnTo>
                  <a:close/>
                </a:path>
              </a:pathLst>
            </a:custGeom>
            <a:solidFill>
              <a:srgbClr val="468878"/>
            </a:solidFill>
          </p:spPr>
          <p:txBody>
            <a:bodyPr/>
            <a:lstStyle/>
            <a:p>
              <a:endParaRPr lang="en-GB"/>
            </a:p>
          </p:txBody>
        </p:sp>
      </p:grpSp>
      <p:sp>
        <p:nvSpPr>
          <p:cNvPr id="12" name="Freeform 12"/>
          <p:cNvSpPr/>
          <p:nvPr/>
        </p:nvSpPr>
        <p:spPr>
          <a:xfrm>
            <a:off x="6101012" y="5516346"/>
            <a:ext cx="2106037" cy="3040211"/>
          </a:xfrm>
          <a:custGeom>
            <a:avLst/>
            <a:gdLst/>
            <a:ahLst/>
            <a:cxnLst/>
            <a:rect l="l" t="t" r="r" b="b"/>
            <a:pathLst>
              <a:path w="2106037" h="3040211">
                <a:moveTo>
                  <a:pt x="0" y="0"/>
                </a:moveTo>
                <a:lnTo>
                  <a:pt x="2106037" y="0"/>
                </a:lnTo>
                <a:lnTo>
                  <a:pt x="2106037" y="3040211"/>
                </a:lnTo>
                <a:lnTo>
                  <a:pt x="0" y="3040211"/>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
        <p:nvSpPr>
          <p:cNvPr id="13" name="TextBox 13"/>
          <p:cNvSpPr txBox="1"/>
          <p:nvPr/>
        </p:nvSpPr>
        <p:spPr>
          <a:xfrm>
            <a:off x="9758700" y="1771419"/>
            <a:ext cx="5145403" cy="3927375"/>
          </a:xfrm>
          <a:prstGeom prst="rect">
            <a:avLst/>
          </a:prstGeom>
        </p:spPr>
        <p:txBody>
          <a:bodyPr lIns="0" tIns="0" rIns="0" bIns="0" rtlCol="0" anchor="t">
            <a:spAutoFit/>
          </a:bodyPr>
          <a:lstStyle/>
          <a:p>
            <a:pPr algn="ctr">
              <a:lnSpc>
                <a:spcPts val="5438"/>
              </a:lnSpc>
            </a:pPr>
            <a:r>
              <a:rPr lang="en-US" sz="3884">
                <a:solidFill>
                  <a:srgbClr val="468878"/>
                </a:solidFill>
                <a:latin typeface="Chewy"/>
              </a:rPr>
              <a:t>Hot Chocolate Breathing</a:t>
            </a:r>
          </a:p>
          <a:p>
            <a:pPr algn="ctr">
              <a:lnSpc>
                <a:spcPts val="3346"/>
              </a:lnSpc>
            </a:pPr>
            <a:r>
              <a:rPr lang="en-US" sz="2390">
                <a:solidFill>
                  <a:srgbClr val="000000"/>
                </a:solidFill>
                <a:latin typeface="BentonSans 1"/>
              </a:rPr>
              <a:t>Pretend that you have your hands wrapped around a mug of hot chocolate. </a:t>
            </a:r>
          </a:p>
          <a:p>
            <a:pPr algn="ctr">
              <a:lnSpc>
                <a:spcPts val="3346"/>
              </a:lnSpc>
            </a:pPr>
            <a:endParaRPr lang="en-US" sz="2390">
              <a:solidFill>
                <a:srgbClr val="000000"/>
              </a:solidFill>
              <a:latin typeface="BentonSans 1"/>
            </a:endParaRPr>
          </a:p>
          <a:p>
            <a:pPr algn="ctr">
              <a:lnSpc>
                <a:spcPts val="3346"/>
              </a:lnSpc>
            </a:pPr>
            <a:r>
              <a:rPr lang="en-US" sz="2390">
                <a:solidFill>
                  <a:srgbClr val="000000"/>
                </a:solidFill>
                <a:latin typeface="BentonSans 1"/>
              </a:rPr>
              <a:t>Breathe in through your nose for 4 seconds as though you are smelling the delicious chocolatey smell.  </a:t>
            </a:r>
          </a:p>
          <a:p>
            <a:pPr algn="ctr">
              <a:lnSpc>
                <a:spcPts val="3346"/>
              </a:lnSpc>
              <a:spcBef>
                <a:spcPct val="0"/>
              </a:spcBef>
            </a:pPr>
            <a:endParaRPr lang="en-US" sz="2390">
              <a:solidFill>
                <a:srgbClr val="000000"/>
              </a:solidFill>
              <a:latin typeface="BentonSans 1"/>
            </a:endParaRPr>
          </a:p>
        </p:txBody>
      </p:sp>
      <p:sp>
        <p:nvSpPr>
          <p:cNvPr id="14" name="TextBox 14"/>
          <p:cNvSpPr txBox="1"/>
          <p:nvPr/>
        </p:nvSpPr>
        <p:spPr>
          <a:xfrm>
            <a:off x="9785311" y="5688926"/>
            <a:ext cx="2572701" cy="2599801"/>
          </a:xfrm>
          <a:prstGeom prst="rect">
            <a:avLst/>
          </a:prstGeom>
        </p:spPr>
        <p:txBody>
          <a:bodyPr lIns="0" tIns="0" rIns="0" bIns="0" rtlCol="0" anchor="t">
            <a:spAutoFit/>
          </a:bodyPr>
          <a:lstStyle/>
          <a:p>
            <a:pPr algn="ctr">
              <a:lnSpc>
                <a:spcPts val="3466"/>
              </a:lnSpc>
            </a:pPr>
            <a:r>
              <a:rPr lang="en-US" sz="2390">
                <a:solidFill>
                  <a:srgbClr val="000000"/>
                </a:solidFill>
                <a:latin typeface="BentonSans 1"/>
              </a:rPr>
              <a:t>Then breathe out through your mouth for 4 seconds as though you are blowing it to cool it down.</a:t>
            </a:r>
          </a:p>
        </p:txBody>
      </p:sp>
      <p:sp>
        <p:nvSpPr>
          <p:cNvPr id="15" name="TextBox 15"/>
          <p:cNvSpPr txBox="1"/>
          <p:nvPr/>
        </p:nvSpPr>
        <p:spPr>
          <a:xfrm>
            <a:off x="3375027" y="1761894"/>
            <a:ext cx="5145403" cy="4077654"/>
          </a:xfrm>
          <a:prstGeom prst="rect">
            <a:avLst/>
          </a:prstGeom>
        </p:spPr>
        <p:txBody>
          <a:bodyPr lIns="0" tIns="0" rIns="0" bIns="0" rtlCol="0" anchor="t">
            <a:spAutoFit/>
          </a:bodyPr>
          <a:lstStyle/>
          <a:p>
            <a:pPr algn="ctr">
              <a:lnSpc>
                <a:spcPts val="5998"/>
              </a:lnSpc>
            </a:pPr>
            <a:r>
              <a:rPr lang="en-US" sz="4284">
                <a:solidFill>
                  <a:srgbClr val="468878"/>
                </a:solidFill>
                <a:latin typeface="Chewy"/>
              </a:rPr>
              <a:t>Chair Push Ups</a:t>
            </a:r>
          </a:p>
          <a:p>
            <a:pPr algn="ctr">
              <a:lnSpc>
                <a:spcPts val="3906"/>
              </a:lnSpc>
            </a:pPr>
            <a:endParaRPr lang="en-US" sz="4284">
              <a:solidFill>
                <a:srgbClr val="468878"/>
              </a:solidFill>
              <a:latin typeface="Chewy"/>
            </a:endParaRPr>
          </a:p>
          <a:p>
            <a:pPr algn="ctr">
              <a:lnSpc>
                <a:spcPts val="3906"/>
              </a:lnSpc>
            </a:pPr>
            <a:r>
              <a:rPr lang="en-US" sz="2790">
                <a:solidFill>
                  <a:srgbClr val="000000"/>
                </a:solidFill>
                <a:latin typeface="BentonSans 1"/>
              </a:rPr>
              <a:t>Sit with your feet flat on the floor.  Push your bottom up from the seat of the chair with flat palms.  </a:t>
            </a:r>
          </a:p>
          <a:p>
            <a:pPr algn="ctr">
              <a:lnSpc>
                <a:spcPts val="3346"/>
              </a:lnSpc>
            </a:pPr>
            <a:endParaRPr lang="en-US" sz="2790">
              <a:solidFill>
                <a:srgbClr val="000000"/>
              </a:solidFill>
              <a:latin typeface="BentonSans 1"/>
            </a:endParaRPr>
          </a:p>
          <a:p>
            <a:pPr algn="ctr">
              <a:lnSpc>
                <a:spcPts val="3346"/>
              </a:lnSpc>
              <a:spcBef>
                <a:spcPct val="0"/>
              </a:spcBef>
            </a:pPr>
            <a:endParaRPr lang="en-US" sz="2790">
              <a:solidFill>
                <a:srgbClr val="000000"/>
              </a:solidFill>
              <a:latin typeface="BentonSans 1"/>
            </a:endParaRPr>
          </a:p>
        </p:txBody>
      </p:sp>
      <p:sp>
        <p:nvSpPr>
          <p:cNvPr id="16" name="TextBox 16"/>
          <p:cNvSpPr txBox="1"/>
          <p:nvPr/>
        </p:nvSpPr>
        <p:spPr>
          <a:xfrm>
            <a:off x="3596875" y="5584494"/>
            <a:ext cx="2355288" cy="2045005"/>
          </a:xfrm>
          <a:prstGeom prst="rect">
            <a:avLst/>
          </a:prstGeom>
        </p:spPr>
        <p:txBody>
          <a:bodyPr lIns="0" tIns="0" rIns="0" bIns="0" rtlCol="0" anchor="t">
            <a:spAutoFit/>
          </a:bodyPr>
          <a:lstStyle/>
          <a:p>
            <a:pPr algn="ctr">
              <a:lnSpc>
                <a:spcPts val="4046"/>
              </a:lnSpc>
            </a:pPr>
            <a:r>
              <a:rPr lang="en-US" sz="2790">
                <a:solidFill>
                  <a:srgbClr val="000000"/>
                </a:solidFill>
                <a:latin typeface="BentonSans 1"/>
              </a:rPr>
              <a:t>Hold for 5-10 seconds and repeat if needed.</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16491345" y="166330"/>
            <a:ext cx="1535910" cy="2040460"/>
          </a:xfrm>
          <a:custGeom>
            <a:avLst/>
            <a:gdLst/>
            <a:ahLst/>
            <a:cxnLst/>
            <a:rect l="l" t="t" r="r" b="b"/>
            <a:pathLst>
              <a:path w="1535910" h="2040460">
                <a:moveTo>
                  <a:pt x="0" y="0"/>
                </a:moveTo>
                <a:lnTo>
                  <a:pt x="1535910" y="0"/>
                </a:lnTo>
                <a:lnTo>
                  <a:pt x="1535910" y="2040460"/>
                </a:lnTo>
                <a:lnTo>
                  <a:pt x="0" y="2040460"/>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grpSp>
        <p:nvGrpSpPr>
          <p:cNvPr id="7" name="Group 7"/>
          <p:cNvGrpSpPr/>
          <p:nvPr/>
        </p:nvGrpSpPr>
        <p:grpSpPr>
          <a:xfrm>
            <a:off x="9510712" y="1536089"/>
            <a:ext cx="5650249" cy="7495609"/>
            <a:chOff x="0" y="0"/>
            <a:chExt cx="4004246" cy="5312025"/>
          </a:xfrm>
        </p:grpSpPr>
        <p:sp>
          <p:nvSpPr>
            <p:cNvPr id="8" name="Freeform 8"/>
            <p:cNvSpPr/>
            <p:nvPr/>
          </p:nvSpPr>
          <p:spPr>
            <a:xfrm>
              <a:off x="0" y="0"/>
              <a:ext cx="4004246" cy="5312025"/>
            </a:xfrm>
            <a:custGeom>
              <a:avLst/>
              <a:gdLst/>
              <a:ahLst/>
              <a:cxnLst/>
              <a:rect l="l" t="t" r="r" b="b"/>
              <a:pathLst>
                <a:path w="4004246" h="5312025">
                  <a:moveTo>
                    <a:pt x="4004246" y="279400"/>
                  </a:moveTo>
                  <a:lnTo>
                    <a:pt x="4004246" y="0"/>
                  </a:lnTo>
                  <a:lnTo>
                    <a:pt x="0" y="0"/>
                  </a:lnTo>
                  <a:lnTo>
                    <a:pt x="0" y="5312025"/>
                  </a:lnTo>
                  <a:lnTo>
                    <a:pt x="4004246" y="5312025"/>
                  </a:lnTo>
                  <a:lnTo>
                    <a:pt x="4004246" y="279400"/>
                  </a:lnTo>
                  <a:close/>
                  <a:moveTo>
                    <a:pt x="3925506" y="279400"/>
                  </a:moveTo>
                  <a:lnTo>
                    <a:pt x="3925506" y="5233284"/>
                  </a:lnTo>
                  <a:lnTo>
                    <a:pt x="78740" y="5233284"/>
                  </a:lnTo>
                  <a:lnTo>
                    <a:pt x="78740" y="78740"/>
                  </a:lnTo>
                  <a:lnTo>
                    <a:pt x="3925507" y="78740"/>
                  </a:lnTo>
                  <a:lnTo>
                    <a:pt x="3925507" y="279400"/>
                  </a:lnTo>
                  <a:close/>
                </a:path>
              </a:pathLst>
            </a:custGeom>
            <a:solidFill>
              <a:srgbClr val="468878"/>
            </a:solidFill>
          </p:spPr>
          <p:txBody>
            <a:bodyPr/>
            <a:lstStyle/>
            <a:p>
              <a:endParaRPr lang="en-GB"/>
            </a:p>
          </p:txBody>
        </p:sp>
      </p:grpSp>
      <p:grpSp>
        <p:nvGrpSpPr>
          <p:cNvPr id="9" name="Group 9"/>
          <p:cNvGrpSpPr/>
          <p:nvPr/>
        </p:nvGrpSpPr>
        <p:grpSpPr>
          <a:xfrm>
            <a:off x="3127039" y="1536089"/>
            <a:ext cx="5650249" cy="7495609"/>
            <a:chOff x="0" y="0"/>
            <a:chExt cx="4004246" cy="5312025"/>
          </a:xfrm>
        </p:grpSpPr>
        <p:sp>
          <p:nvSpPr>
            <p:cNvPr id="10" name="Freeform 10"/>
            <p:cNvSpPr/>
            <p:nvPr/>
          </p:nvSpPr>
          <p:spPr>
            <a:xfrm>
              <a:off x="0" y="0"/>
              <a:ext cx="4004246" cy="5312025"/>
            </a:xfrm>
            <a:custGeom>
              <a:avLst/>
              <a:gdLst/>
              <a:ahLst/>
              <a:cxnLst/>
              <a:rect l="l" t="t" r="r" b="b"/>
              <a:pathLst>
                <a:path w="4004246" h="5312025">
                  <a:moveTo>
                    <a:pt x="4004246" y="279400"/>
                  </a:moveTo>
                  <a:lnTo>
                    <a:pt x="4004246" y="0"/>
                  </a:lnTo>
                  <a:lnTo>
                    <a:pt x="0" y="0"/>
                  </a:lnTo>
                  <a:lnTo>
                    <a:pt x="0" y="5312025"/>
                  </a:lnTo>
                  <a:lnTo>
                    <a:pt x="4004246" y="5312025"/>
                  </a:lnTo>
                  <a:lnTo>
                    <a:pt x="4004246" y="279400"/>
                  </a:lnTo>
                  <a:close/>
                  <a:moveTo>
                    <a:pt x="3925506" y="279400"/>
                  </a:moveTo>
                  <a:lnTo>
                    <a:pt x="3925506" y="5233284"/>
                  </a:lnTo>
                  <a:lnTo>
                    <a:pt x="78740" y="5233284"/>
                  </a:lnTo>
                  <a:lnTo>
                    <a:pt x="78740" y="78740"/>
                  </a:lnTo>
                  <a:lnTo>
                    <a:pt x="3925507" y="78740"/>
                  </a:lnTo>
                  <a:lnTo>
                    <a:pt x="3925507" y="279400"/>
                  </a:lnTo>
                  <a:close/>
                </a:path>
              </a:pathLst>
            </a:custGeom>
            <a:solidFill>
              <a:srgbClr val="468878"/>
            </a:solidFill>
          </p:spPr>
          <p:txBody>
            <a:bodyPr/>
            <a:lstStyle/>
            <a:p>
              <a:endParaRPr lang="en-GB"/>
            </a:p>
          </p:txBody>
        </p:sp>
      </p:grpSp>
      <p:grpSp>
        <p:nvGrpSpPr>
          <p:cNvPr id="11" name="Group 11"/>
          <p:cNvGrpSpPr/>
          <p:nvPr/>
        </p:nvGrpSpPr>
        <p:grpSpPr>
          <a:xfrm>
            <a:off x="11206232" y="6076332"/>
            <a:ext cx="2250339" cy="2250339"/>
            <a:chOff x="0" y="0"/>
            <a:chExt cx="1913890" cy="1913890"/>
          </a:xfrm>
        </p:grpSpPr>
        <p:sp>
          <p:nvSpPr>
            <p:cNvPr id="12" name="Freeform 12"/>
            <p:cNvSpPr/>
            <p:nvPr/>
          </p:nvSpPr>
          <p:spPr>
            <a:xfrm>
              <a:off x="0" y="0"/>
              <a:ext cx="1913890" cy="1913890"/>
            </a:xfrm>
            <a:custGeom>
              <a:avLst/>
              <a:gdLst/>
              <a:ahLst/>
              <a:cxnLst/>
              <a:rect l="l" t="t" r="r" b="b"/>
              <a:pathLst>
                <a:path w="1913890" h="1913890">
                  <a:moveTo>
                    <a:pt x="0" y="0"/>
                  </a:moveTo>
                  <a:lnTo>
                    <a:pt x="0" y="1913890"/>
                  </a:lnTo>
                  <a:lnTo>
                    <a:pt x="1913890" y="1913890"/>
                  </a:lnTo>
                  <a:lnTo>
                    <a:pt x="1913890" y="0"/>
                  </a:lnTo>
                  <a:lnTo>
                    <a:pt x="0" y="0"/>
                  </a:lnTo>
                  <a:close/>
                  <a:moveTo>
                    <a:pt x="1852930" y="1852930"/>
                  </a:moveTo>
                  <a:lnTo>
                    <a:pt x="59690" y="1852930"/>
                  </a:lnTo>
                  <a:lnTo>
                    <a:pt x="59690" y="59690"/>
                  </a:lnTo>
                  <a:lnTo>
                    <a:pt x="1852930" y="59690"/>
                  </a:lnTo>
                  <a:lnTo>
                    <a:pt x="1852930" y="1852930"/>
                  </a:lnTo>
                  <a:close/>
                </a:path>
              </a:pathLst>
            </a:custGeom>
            <a:solidFill>
              <a:srgbClr val="029E9C"/>
            </a:solidFill>
          </p:spPr>
          <p:txBody>
            <a:bodyPr/>
            <a:lstStyle/>
            <a:p>
              <a:endParaRPr lang="en-GB"/>
            </a:p>
          </p:txBody>
        </p:sp>
      </p:grpSp>
      <p:sp>
        <p:nvSpPr>
          <p:cNvPr id="13" name="Freeform 13"/>
          <p:cNvSpPr/>
          <p:nvPr/>
        </p:nvSpPr>
        <p:spPr>
          <a:xfrm rot="-5400000">
            <a:off x="9987792" y="6971616"/>
            <a:ext cx="1519907" cy="459772"/>
          </a:xfrm>
          <a:custGeom>
            <a:avLst/>
            <a:gdLst/>
            <a:ahLst/>
            <a:cxnLst/>
            <a:rect l="l" t="t" r="r" b="b"/>
            <a:pathLst>
              <a:path w="1519907" h="459772">
                <a:moveTo>
                  <a:pt x="0" y="0"/>
                </a:moveTo>
                <a:lnTo>
                  <a:pt x="1519908" y="0"/>
                </a:lnTo>
                <a:lnTo>
                  <a:pt x="1519908" y="459772"/>
                </a:lnTo>
                <a:lnTo>
                  <a:pt x="0" y="459772"/>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4" name="TextBox 14"/>
          <p:cNvSpPr txBox="1"/>
          <p:nvPr/>
        </p:nvSpPr>
        <p:spPr>
          <a:xfrm>
            <a:off x="9758700" y="1771419"/>
            <a:ext cx="5145403" cy="3927375"/>
          </a:xfrm>
          <a:prstGeom prst="rect">
            <a:avLst/>
          </a:prstGeom>
        </p:spPr>
        <p:txBody>
          <a:bodyPr lIns="0" tIns="0" rIns="0" bIns="0" rtlCol="0" anchor="t">
            <a:spAutoFit/>
          </a:bodyPr>
          <a:lstStyle/>
          <a:p>
            <a:pPr algn="ctr">
              <a:lnSpc>
                <a:spcPts val="5438"/>
              </a:lnSpc>
            </a:pPr>
            <a:r>
              <a:rPr lang="en-US" sz="3884">
                <a:solidFill>
                  <a:srgbClr val="468878"/>
                </a:solidFill>
                <a:latin typeface="Chewy"/>
              </a:rPr>
              <a:t>Square breathing</a:t>
            </a:r>
          </a:p>
          <a:p>
            <a:pPr algn="ctr">
              <a:lnSpc>
                <a:spcPts val="3346"/>
              </a:lnSpc>
            </a:pPr>
            <a:r>
              <a:rPr lang="en-US" sz="2390">
                <a:solidFill>
                  <a:srgbClr val="000000"/>
                </a:solidFill>
                <a:latin typeface="BentonSans 3"/>
              </a:rPr>
              <a:t>You can use your finger and trace around a square object, or trace an imaginary square with your finger.</a:t>
            </a:r>
          </a:p>
          <a:p>
            <a:pPr algn="ctr">
              <a:lnSpc>
                <a:spcPts val="3346"/>
              </a:lnSpc>
            </a:pPr>
            <a:endParaRPr lang="en-US" sz="2390">
              <a:solidFill>
                <a:srgbClr val="000000"/>
              </a:solidFill>
              <a:latin typeface="BentonSans 3"/>
            </a:endParaRPr>
          </a:p>
          <a:p>
            <a:pPr algn="ctr">
              <a:lnSpc>
                <a:spcPts val="3346"/>
              </a:lnSpc>
            </a:pPr>
            <a:r>
              <a:rPr lang="en-US" sz="2390">
                <a:solidFill>
                  <a:srgbClr val="000000"/>
                </a:solidFill>
                <a:latin typeface="BentonSans 3"/>
              </a:rPr>
              <a:t>Breathe in slowly for 4 seconds and out slowly for 4 seconds. Repeat if needed. </a:t>
            </a:r>
          </a:p>
          <a:p>
            <a:pPr algn="ctr">
              <a:lnSpc>
                <a:spcPts val="3346"/>
              </a:lnSpc>
              <a:spcBef>
                <a:spcPct val="0"/>
              </a:spcBef>
            </a:pPr>
            <a:endParaRPr lang="en-US" sz="2390">
              <a:solidFill>
                <a:srgbClr val="000000"/>
              </a:solidFill>
              <a:latin typeface="BentonSans 3"/>
            </a:endParaRPr>
          </a:p>
        </p:txBody>
      </p:sp>
      <p:sp>
        <p:nvSpPr>
          <p:cNvPr id="15" name="Freeform 15"/>
          <p:cNvSpPr/>
          <p:nvPr/>
        </p:nvSpPr>
        <p:spPr>
          <a:xfrm rot="-5400000" flipH="1">
            <a:off x="13155103" y="6971616"/>
            <a:ext cx="1519907" cy="459772"/>
          </a:xfrm>
          <a:custGeom>
            <a:avLst/>
            <a:gdLst/>
            <a:ahLst/>
            <a:cxnLst/>
            <a:rect l="l" t="t" r="r" b="b"/>
            <a:pathLst>
              <a:path w="1519907" h="459772">
                <a:moveTo>
                  <a:pt x="1519908" y="0"/>
                </a:moveTo>
                <a:lnTo>
                  <a:pt x="0" y="0"/>
                </a:lnTo>
                <a:lnTo>
                  <a:pt x="0" y="459772"/>
                </a:lnTo>
                <a:lnTo>
                  <a:pt x="1519908" y="459772"/>
                </a:lnTo>
                <a:lnTo>
                  <a:pt x="1519908"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6" name="Freeform 16"/>
          <p:cNvSpPr/>
          <p:nvPr/>
        </p:nvSpPr>
        <p:spPr>
          <a:xfrm>
            <a:off x="11575883" y="5571563"/>
            <a:ext cx="1519907" cy="459772"/>
          </a:xfrm>
          <a:custGeom>
            <a:avLst/>
            <a:gdLst/>
            <a:ahLst/>
            <a:cxnLst/>
            <a:rect l="l" t="t" r="r" b="b"/>
            <a:pathLst>
              <a:path w="1519907" h="459772">
                <a:moveTo>
                  <a:pt x="0" y="0"/>
                </a:moveTo>
                <a:lnTo>
                  <a:pt x="1519907" y="0"/>
                </a:lnTo>
                <a:lnTo>
                  <a:pt x="1519907" y="459772"/>
                </a:lnTo>
                <a:lnTo>
                  <a:pt x="0" y="459772"/>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7" name="Freeform 17"/>
          <p:cNvSpPr/>
          <p:nvPr/>
        </p:nvSpPr>
        <p:spPr>
          <a:xfrm flipH="1">
            <a:off x="11575883" y="8355246"/>
            <a:ext cx="1519907" cy="459772"/>
          </a:xfrm>
          <a:custGeom>
            <a:avLst/>
            <a:gdLst/>
            <a:ahLst/>
            <a:cxnLst/>
            <a:rect l="l" t="t" r="r" b="b"/>
            <a:pathLst>
              <a:path w="1519907" h="459772">
                <a:moveTo>
                  <a:pt x="1519907" y="0"/>
                </a:moveTo>
                <a:lnTo>
                  <a:pt x="0" y="0"/>
                </a:lnTo>
                <a:lnTo>
                  <a:pt x="0" y="459772"/>
                </a:lnTo>
                <a:lnTo>
                  <a:pt x="1519907" y="459772"/>
                </a:lnTo>
                <a:lnTo>
                  <a:pt x="1519907"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grpSp>
        <p:nvGrpSpPr>
          <p:cNvPr id="18" name="Group 18"/>
          <p:cNvGrpSpPr/>
          <p:nvPr/>
        </p:nvGrpSpPr>
        <p:grpSpPr>
          <a:xfrm>
            <a:off x="10977632" y="7961456"/>
            <a:ext cx="507957" cy="507957"/>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5177"/>
            </a:solidFill>
          </p:spPr>
          <p:txBody>
            <a:bodyPr/>
            <a:lstStyle/>
            <a:p>
              <a:endParaRPr lang="en-GB"/>
            </a:p>
          </p:txBody>
        </p:sp>
        <p:sp>
          <p:nvSpPr>
            <p:cNvPr id="20" name="TextBox 20"/>
            <p:cNvSpPr txBox="1"/>
            <p:nvPr/>
          </p:nvSpPr>
          <p:spPr>
            <a:xfrm>
              <a:off x="76200" y="-9525"/>
              <a:ext cx="660400" cy="746125"/>
            </a:xfrm>
            <a:prstGeom prst="rect">
              <a:avLst/>
            </a:prstGeom>
          </p:spPr>
          <p:txBody>
            <a:bodyPr lIns="50800" tIns="50800" rIns="50800" bIns="50800" rtlCol="0" anchor="ctr"/>
            <a:lstStyle/>
            <a:p>
              <a:pPr algn="ctr">
                <a:lnSpc>
                  <a:spcPts val="3070"/>
                </a:lnSpc>
              </a:pPr>
              <a:endParaRPr/>
            </a:p>
          </p:txBody>
        </p:sp>
      </p:grpSp>
      <p:sp>
        <p:nvSpPr>
          <p:cNvPr id="21" name="Freeform 21"/>
          <p:cNvSpPr/>
          <p:nvPr/>
        </p:nvSpPr>
        <p:spPr>
          <a:xfrm>
            <a:off x="3184189" y="5418654"/>
            <a:ext cx="3223795" cy="3489900"/>
          </a:xfrm>
          <a:custGeom>
            <a:avLst/>
            <a:gdLst/>
            <a:ahLst/>
            <a:cxnLst/>
            <a:rect l="l" t="t" r="r" b="b"/>
            <a:pathLst>
              <a:path w="3223795" h="3489900">
                <a:moveTo>
                  <a:pt x="0" y="0"/>
                </a:moveTo>
                <a:lnTo>
                  <a:pt x="3223794" y="0"/>
                </a:lnTo>
                <a:lnTo>
                  <a:pt x="3223794" y="3489900"/>
                </a:lnTo>
                <a:lnTo>
                  <a:pt x="0" y="3489900"/>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
        <p:nvSpPr>
          <p:cNvPr id="22" name="TextBox 22"/>
          <p:cNvSpPr txBox="1"/>
          <p:nvPr/>
        </p:nvSpPr>
        <p:spPr>
          <a:xfrm>
            <a:off x="3375027" y="1761894"/>
            <a:ext cx="5145403" cy="4077654"/>
          </a:xfrm>
          <a:prstGeom prst="rect">
            <a:avLst/>
          </a:prstGeom>
        </p:spPr>
        <p:txBody>
          <a:bodyPr lIns="0" tIns="0" rIns="0" bIns="0" rtlCol="0" anchor="t">
            <a:spAutoFit/>
          </a:bodyPr>
          <a:lstStyle/>
          <a:p>
            <a:pPr algn="ctr">
              <a:lnSpc>
                <a:spcPts val="5998"/>
              </a:lnSpc>
            </a:pPr>
            <a:r>
              <a:rPr lang="en-US" sz="4284">
                <a:solidFill>
                  <a:srgbClr val="468878"/>
                </a:solidFill>
                <a:latin typeface="Chewy"/>
              </a:rPr>
              <a:t>Squeeze</a:t>
            </a:r>
          </a:p>
          <a:p>
            <a:pPr algn="ctr">
              <a:lnSpc>
                <a:spcPts val="3906"/>
              </a:lnSpc>
            </a:pPr>
            <a:endParaRPr lang="en-US" sz="4284">
              <a:solidFill>
                <a:srgbClr val="468878"/>
              </a:solidFill>
              <a:latin typeface="Chewy"/>
            </a:endParaRPr>
          </a:p>
          <a:p>
            <a:pPr algn="ctr">
              <a:lnSpc>
                <a:spcPts val="3906"/>
              </a:lnSpc>
            </a:pPr>
            <a:r>
              <a:rPr lang="en-US" sz="2790">
                <a:solidFill>
                  <a:srgbClr val="000000"/>
                </a:solidFill>
                <a:latin typeface="BentonSans 3"/>
              </a:rPr>
              <a:t>Squeeze all your muscles and breathe in. Hold it in for a count of 10. Breathe out slowly as you relax your muscles. Repeat.</a:t>
            </a:r>
          </a:p>
          <a:p>
            <a:pPr algn="ctr">
              <a:lnSpc>
                <a:spcPts val="3346"/>
              </a:lnSpc>
            </a:pPr>
            <a:endParaRPr lang="en-US" sz="2790">
              <a:solidFill>
                <a:srgbClr val="000000"/>
              </a:solidFill>
              <a:latin typeface="BentonSans 3"/>
            </a:endParaRPr>
          </a:p>
          <a:p>
            <a:pPr algn="ctr">
              <a:lnSpc>
                <a:spcPts val="3346"/>
              </a:lnSpc>
              <a:spcBef>
                <a:spcPct val="0"/>
              </a:spcBef>
            </a:pPr>
            <a:endParaRPr lang="en-US" sz="2790">
              <a:solidFill>
                <a:srgbClr val="000000"/>
              </a:solidFill>
              <a:latin typeface="BentonSans 3"/>
            </a:endParaRPr>
          </a:p>
        </p:txBody>
      </p:sp>
      <p:sp>
        <p:nvSpPr>
          <p:cNvPr id="23" name="TextBox 23"/>
          <p:cNvSpPr txBox="1"/>
          <p:nvPr/>
        </p:nvSpPr>
        <p:spPr>
          <a:xfrm>
            <a:off x="6407983" y="5866721"/>
            <a:ext cx="2112446" cy="1035355"/>
          </a:xfrm>
          <a:prstGeom prst="rect">
            <a:avLst/>
          </a:prstGeom>
        </p:spPr>
        <p:txBody>
          <a:bodyPr lIns="0" tIns="0" rIns="0" bIns="0" rtlCol="0" anchor="t">
            <a:spAutoFit/>
          </a:bodyPr>
          <a:lstStyle/>
          <a:p>
            <a:pPr algn="ctr">
              <a:lnSpc>
                <a:spcPts val="4046"/>
              </a:lnSpc>
            </a:pPr>
            <a:r>
              <a:rPr lang="en-US" sz="2790">
                <a:solidFill>
                  <a:srgbClr val="000000"/>
                </a:solidFill>
                <a:latin typeface="BentonSans 3"/>
              </a:rPr>
              <a:t>Repeat if needed.</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16491345" y="166330"/>
            <a:ext cx="1535910" cy="2040460"/>
          </a:xfrm>
          <a:custGeom>
            <a:avLst/>
            <a:gdLst/>
            <a:ahLst/>
            <a:cxnLst/>
            <a:rect l="l" t="t" r="r" b="b"/>
            <a:pathLst>
              <a:path w="1535910" h="2040460">
                <a:moveTo>
                  <a:pt x="0" y="0"/>
                </a:moveTo>
                <a:lnTo>
                  <a:pt x="1535910" y="0"/>
                </a:lnTo>
                <a:lnTo>
                  <a:pt x="1535910" y="2040460"/>
                </a:lnTo>
                <a:lnTo>
                  <a:pt x="0" y="2040460"/>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grpSp>
        <p:nvGrpSpPr>
          <p:cNvPr id="7" name="Group 7"/>
          <p:cNvGrpSpPr/>
          <p:nvPr/>
        </p:nvGrpSpPr>
        <p:grpSpPr>
          <a:xfrm>
            <a:off x="9510712" y="1536089"/>
            <a:ext cx="5650249" cy="7495609"/>
            <a:chOff x="0" y="0"/>
            <a:chExt cx="4004246" cy="5312025"/>
          </a:xfrm>
        </p:grpSpPr>
        <p:sp>
          <p:nvSpPr>
            <p:cNvPr id="8" name="Freeform 8"/>
            <p:cNvSpPr/>
            <p:nvPr/>
          </p:nvSpPr>
          <p:spPr>
            <a:xfrm>
              <a:off x="0" y="0"/>
              <a:ext cx="4004246" cy="5312025"/>
            </a:xfrm>
            <a:custGeom>
              <a:avLst/>
              <a:gdLst/>
              <a:ahLst/>
              <a:cxnLst/>
              <a:rect l="l" t="t" r="r" b="b"/>
              <a:pathLst>
                <a:path w="4004246" h="5312025">
                  <a:moveTo>
                    <a:pt x="4004246" y="279400"/>
                  </a:moveTo>
                  <a:lnTo>
                    <a:pt x="4004246" y="0"/>
                  </a:lnTo>
                  <a:lnTo>
                    <a:pt x="0" y="0"/>
                  </a:lnTo>
                  <a:lnTo>
                    <a:pt x="0" y="5312025"/>
                  </a:lnTo>
                  <a:lnTo>
                    <a:pt x="4004246" y="5312025"/>
                  </a:lnTo>
                  <a:lnTo>
                    <a:pt x="4004246" y="279400"/>
                  </a:lnTo>
                  <a:close/>
                  <a:moveTo>
                    <a:pt x="3925506" y="279400"/>
                  </a:moveTo>
                  <a:lnTo>
                    <a:pt x="3925506" y="5233284"/>
                  </a:lnTo>
                  <a:lnTo>
                    <a:pt x="78740" y="5233284"/>
                  </a:lnTo>
                  <a:lnTo>
                    <a:pt x="78740" y="78740"/>
                  </a:lnTo>
                  <a:lnTo>
                    <a:pt x="3925507" y="78740"/>
                  </a:lnTo>
                  <a:lnTo>
                    <a:pt x="3925507" y="279400"/>
                  </a:lnTo>
                  <a:close/>
                </a:path>
              </a:pathLst>
            </a:custGeom>
            <a:solidFill>
              <a:srgbClr val="468878"/>
            </a:solidFill>
          </p:spPr>
          <p:txBody>
            <a:bodyPr/>
            <a:lstStyle/>
            <a:p>
              <a:endParaRPr lang="en-GB"/>
            </a:p>
          </p:txBody>
        </p:sp>
      </p:grpSp>
      <p:grpSp>
        <p:nvGrpSpPr>
          <p:cNvPr id="9" name="Group 9"/>
          <p:cNvGrpSpPr/>
          <p:nvPr/>
        </p:nvGrpSpPr>
        <p:grpSpPr>
          <a:xfrm>
            <a:off x="3127039" y="1536089"/>
            <a:ext cx="5650249" cy="7495609"/>
            <a:chOff x="0" y="0"/>
            <a:chExt cx="4004246" cy="5312025"/>
          </a:xfrm>
        </p:grpSpPr>
        <p:sp>
          <p:nvSpPr>
            <p:cNvPr id="10" name="Freeform 10"/>
            <p:cNvSpPr/>
            <p:nvPr/>
          </p:nvSpPr>
          <p:spPr>
            <a:xfrm>
              <a:off x="0" y="0"/>
              <a:ext cx="4004246" cy="5312025"/>
            </a:xfrm>
            <a:custGeom>
              <a:avLst/>
              <a:gdLst/>
              <a:ahLst/>
              <a:cxnLst/>
              <a:rect l="l" t="t" r="r" b="b"/>
              <a:pathLst>
                <a:path w="4004246" h="5312025">
                  <a:moveTo>
                    <a:pt x="4004246" y="279400"/>
                  </a:moveTo>
                  <a:lnTo>
                    <a:pt x="4004246" y="0"/>
                  </a:lnTo>
                  <a:lnTo>
                    <a:pt x="0" y="0"/>
                  </a:lnTo>
                  <a:lnTo>
                    <a:pt x="0" y="5312025"/>
                  </a:lnTo>
                  <a:lnTo>
                    <a:pt x="4004246" y="5312025"/>
                  </a:lnTo>
                  <a:lnTo>
                    <a:pt x="4004246" y="279400"/>
                  </a:lnTo>
                  <a:close/>
                  <a:moveTo>
                    <a:pt x="3925506" y="279400"/>
                  </a:moveTo>
                  <a:lnTo>
                    <a:pt x="3925506" y="5233284"/>
                  </a:lnTo>
                  <a:lnTo>
                    <a:pt x="78740" y="5233284"/>
                  </a:lnTo>
                  <a:lnTo>
                    <a:pt x="78740" y="78740"/>
                  </a:lnTo>
                  <a:lnTo>
                    <a:pt x="3925507" y="78740"/>
                  </a:lnTo>
                  <a:lnTo>
                    <a:pt x="3925507" y="279400"/>
                  </a:lnTo>
                  <a:close/>
                </a:path>
              </a:pathLst>
            </a:custGeom>
            <a:solidFill>
              <a:srgbClr val="468878"/>
            </a:solidFill>
          </p:spPr>
          <p:txBody>
            <a:bodyPr/>
            <a:lstStyle/>
            <a:p>
              <a:endParaRPr lang="en-GB"/>
            </a:p>
          </p:txBody>
        </p:sp>
      </p:grpSp>
      <p:sp>
        <p:nvSpPr>
          <p:cNvPr id="11" name="Freeform 11"/>
          <p:cNvSpPr/>
          <p:nvPr/>
        </p:nvSpPr>
        <p:spPr>
          <a:xfrm>
            <a:off x="3790564" y="5005592"/>
            <a:ext cx="4323199" cy="3642295"/>
          </a:xfrm>
          <a:custGeom>
            <a:avLst/>
            <a:gdLst/>
            <a:ahLst/>
            <a:cxnLst/>
            <a:rect l="l" t="t" r="r" b="b"/>
            <a:pathLst>
              <a:path w="4323199" h="3642295">
                <a:moveTo>
                  <a:pt x="0" y="0"/>
                </a:moveTo>
                <a:lnTo>
                  <a:pt x="4323199" y="0"/>
                </a:lnTo>
                <a:lnTo>
                  <a:pt x="4323199" y="3642296"/>
                </a:lnTo>
                <a:lnTo>
                  <a:pt x="0" y="3642296"/>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2" name="TextBox 12"/>
          <p:cNvSpPr txBox="1"/>
          <p:nvPr/>
        </p:nvSpPr>
        <p:spPr>
          <a:xfrm>
            <a:off x="3450952" y="1834174"/>
            <a:ext cx="5002422" cy="2791528"/>
          </a:xfrm>
          <a:prstGeom prst="rect">
            <a:avLst/>
          </a:prstGeom>
        </p:spPr>
        <p:txBody>
          <a:bodyPr lIns="0" tIns="0" rIns="0" bIns="0" rtlCol="0" anchor="t">
            <a:spAutoFit/>
          </a:bodyPr>
          <a:lstStyle/>
          <a:p>
            <a:pPr algn="ctr">
              <a:lnSpc>
                <a:spcPts val="5287"/>
              </a:lnSpc>
            </a:pPr>
            <a:r>
              <a:rPr lang="en-US" sz="3776">
                <a:solidFill>
                  <a:srgbClr val="468878"/>
                </a:solidFill>
                <a:latin typeface="Chewy"/>
              </a:rPr>
              <a:t>Palm Push</a:t>
            </a:r>
          </a:p>
          <a:p>
            <a:pPr algn="ctr">
              <a:lnSpc>
                <a:spcPts val="2416"/>
              </a:lnSpc>
            </a:pPr>
            <a:r>
              <a:rPr lang="en-US" sz="2324">
                <a:solidFill>
                  <a:srgbClr val="000000"/>
                </a:solidFill>
                <a:latin typeface="BentonSans 4"/>
              </a:rPr>
              <a:t>Face your palms together</a:t>
            </a:r>
          </a:p>
          <a:p>
            <a:pPr algn="ctr">
              <a:lnSpc>
                <a:spcPts val="2416"/>
              </a:lnSpc>
            </a:pPr>
            <a:endParaRPr lang="en-US" sz="2324">
              <a:solidFill>
                <a:srgbClr val="000000"/>
              </a:solidFill>
              <a:latin typeface="BentonSans 4"/>
            </a:endParaRPr>
          </a:p>
          <a:p>
            <a:pPr algn="ctr">
              <a:lnSpc>
                <a:spcPts val="2416"/>
              </a:lnSpc>
            </a:pPr>
            <a:r>
              <a:rPr lang="en-US" sz="2324">
                <a:solidFill>
                  <a:srgbClr val="000000"/>
                </a:solidFill>
                <a:latin typeface="BentonSans 4"/>
              </a:rPr>
              <a:t>Push them firmly</a:t>
            </a:r>
          </a:p>
          <a:p>
            <a:pPr algn="ctr">
              <a:lnSpc>
                <a:spcPts val="2416"/>
              </a:lnSpc>
            </a:pPr>
            <a:endParaRPr lang="en-US" sz="2324">
              <a:solidFill>
                <a:srgbClr val="000000"/>
              </a:solidFill>
              <a:latin typeface="BentonSans 4"/>
            </a:endParaRPr>
          </a:p>
          <a:p>
            <a:pPr algn="ctr">
              <a:lnSpc>
                <a:spcPts val="2416"/>
              </a:lnSpc>
            </a:pPr>
            <a:r>
              <a:rPr lang="en-US" sz="2324">
                <a:solidFill>
                  <a:srgbClr val="000000"/>
                </a:solidFill>
                <a:latin typeface="BentonSans 4"/>
              </a:rPr>
              <a:t>Hold for 10 seconds</a:t>
            </a:r>
          </a:p>
          <a:p>
            <a:pPr algn="ctr">
              <a:lnSpc>
                <a:spcPts val="2416"/>
              </a:lnSpc>
            </a:pPr>
            <a:endParaRPr lang="en-US" sz="2324">
              <a:solidFill>
                <a:srgbClr val="000000"/>
              </a:solidFill>
              <a:latin typeface="BentonSans 4"/>
            </a:endParaRPr>
          </a:p>
          <a:p>
            <a:pPr algn="ctr">
              <a:lnSpc>
                <a:spcPts val="2416"/>
              </a:lnSpc>
            </a:pPr>
            <a:r>
              <a:rPr lang="en-US" sz="2324">
                <a:solidFill>
                  <a:srgbClr val="000000"/>
                </a:solidFill>
                <a:latin typeface="BentonSans 4"/>
              </a:rPr>
              <a:t>Repeat</a:t>
            </a:r>
          </a:p>
        </p:txBody>
      </p:sp>
      <p:sp>
        <p:nvSpPr>
          <p:cNvPr id="13" name="Freeform 13"/>
          <p:cNvSpPr/>
          <p:nvPr/>
        </p:nvSpPr>
        <p:spPr>
          <a:xfrm>
            <a:off x="10873466" y="5864439"/>
            <a:ext cx="2924741" cy="2783449"/>
          </a:xfrm>
          <a:custGeom>
            <a:avLst/>
            <a:gdLst/>
            <a:ahLst/>
            <a:cxnLst/>
            <a:rect l="l" t="t" r="r" b="b"/>
            <a:pathLst>
              <a:path w="2924741" h="2783449">
                <a:moveTo>
                  <a:pt x="0" y="0"/>
                </a:moveTo>
                <a:lnTo>
                  <a:pt x="2924741" y="0"/>
                </a:lnTo>
                <a:lnTo>
                  <a:pt x="2924741" y="2783449"/>
                </a:lnTo>
                <a:lnTo>
                  <a:pt x="0" y="2783449"/>
                </a:lnTo>
                <a:lnTo>
                  <a:pt x="0" y="0"/>
                </a:lnTo>
                <a:close/>
              </a:path>
            </a:pathLst>
          </a:custGeom>
          <a:blipFill>
            <a:blip r:embed="rId11"/>
            <a:stretch>
              <a:fillRect/>
            </a:stretch>
          </a:blipFill>
        </p:spPr>
        <p:txBody>
          <a:bodyPr/>
          <a:lstStyle/>
          <a:p>
            <a:endParaRPr lang="en-GB"/>
          </a:p>
        </p:txBody>
      </p:sp>
      <p:sp>
        <p:nvSpPr>
          <p:cNvPr id="14" name="TextBox 14"/>
          <p:cNvSpPr txBox="1"/>
          <p:nvPr/>
        </p:nvSpPr>
        <p:spPr>
          <a:xfrm>
            <a:off x="9832589" y="1843699"/>
            <a:ext cx="5006496" cy="3812741"/>
          </a:xfrm>
          <a:prstGeom prst="rect">
            <a:avLst/>
          </a:prstGeom>
        </p:spPr>
        <p:txBody>
          <a:bodyPr lIns="0" tIns="0" rIns="0" bIns="0" rtlCol="0" anchor="t">
            <a:spAutoFit/>
          </a:bodyPr>
          <a:lstStyle/>
          <a:p>
            <a:pPr algn="ctr">
              <a:lnSpc>
                <a:spcPts val="5291"/>
              </a:lnSpc>
            </a:pPr>
            <a:r>
              <a:rPr lang="en-US" sz="3779">
                <a:solidFill>
                  <a:srgbClr val="468878"/>
                </a:solidFill>
                <a:latin typeface="Chewy"/>
              </a:rPr>
              <a:t>Finger Pull</a:t>
            </a:r>
          </a:p>
          <a:p>
            <a:pPr algn="ctr">
              <a:lnSpc>
                <a:spcPts val="3256"/>
              </a:lnSpc>
            </a:pPr>
            <a:r>
              <a:rPr lang="en-US" sz="2325">
                <a:solidFill>
                  <a:srgbClr val="000000"/>
                </a:solidFill>
                <a:latin typeface="BentonSans 4"/>
              </a:rPr>
              <a:t>Put one hand palm up and one hand palm down.</a:t>
            </a:r>
          </a:p>
          <a:p>
            <a:pPr algn="ctr">
              <a:lnSpc>
                <a:spcPts val="3256"/>
              </a:lnSpc>
            </a:pPr>
            <a:endParaRPr lang="en-US" sz="2325">
              <a:solidFill>
                <a:srgbClr val="000000"/>
              </a:solidFill>
              <a:latin typeface="BentonSans 4"/>
            </a:endParaRPr>
          </a:p>
          <a:p>
            <a:pPr algn="ctr">
              <a:lnSpc>
                <a:spcPts val="3256"/>
              </a:lnSpc>
            </a:pPr>
            <a:r>
              <a:rPr lang="en-US" sz="2325">
                <a:solidFill>
                  <a:srgbClr val="000000"/>
                </a:solidFill>
                <a:latin typeface="BentonSans 4"/>
              </a:rPr>
              <a:t>Touch your fingers together and curl so they are locked together.</a:t>
            </a:r>
          </a:p>
          <a:p>
            <a:pPr algn="ctr">
              <a:lnSpc>
                <a:spcPts val="3256"/>
              </a:lnSpc>
            </a:pPr>
            <a:endParaRPr lang="en-US" sz="2325">
              <a:solidFill>
                <a:srgbClr val="000000"/>
              </a:solidFill>
              <a:latin typeface="BentonSans 4"/>
            </a:endParaRPr>
          </a:p>
          <a:p>
            <a:pPr algn="ctr">
              <a:lnSpc>
                <a:spcPts val="3256"/>
              </a:lnSpc>
              <a:spcBef>
                <a:spcPct val="0"/>
              </a:spcBef>
            </a:pPr>
            <a:r>
              <a:rPr lang="en-US" sz="2325">
                <a:solidFill>
                  <a:srgbClr val="000000"/>
                </a:solidFill>
                <a:latin typeface="BentonSans 4"/>
              </a:rPr>
              <a:t>Pull them apart and hold for 10 seconds.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a:off x="16491345" y="166330"/>
            <a:ext cx="1535910" cy="2040460"/>
          </a:xfrm>
          <a:custGeom>
            <a:avLst/>
            <a:gdLst/>
            <a:ahLst/>
            <a:cxnLst/>
            <a:rect l="l" t="t" r="r" b="b"/>
            <a:pathLst>
              <a:path w="1535910" h="2040460">
                <a:moveTo>
                  <a:pt x="0" y="0"/>
                </a:moveTo>
                <a:lnTo>
                  <a:pt x="1535910" y="0"/>
                </a:lnTo>
                <a:lnTo>
                  <a:pt x="1535910" y="2040460"/>
                </a:lnTo>
                <a:lnTo>
                  <a:pt x="0" y="2040460"/>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grpSp>
        <p:nvGrpSpPr>
          <p:cNvPr id="6" name="Group 6"/>
          <p:cNvGrpSpPr/>
          <p:nvPr/>
        </p:nvGrpSpPr>
        <p:grpSpPr>
          <a:xfrm>
            <a:off x="9510712" y="1536089"/>
            <a:ext cx="5650249" cy="7495609"/>
            <a:chOff x="0" y="0"/>
            <a:chExt cx="4004246" cy="5312025"/>
          </a:xfrm>
        </p:grpSpPr>
        <p:sp>
          <p:nvSpPr>
            <p:cNvPr id="7" name="Freeform 7"/>
            <p:cNvSpPr/>
            <p:nvPr/>
          </p:nvSpPr>
          <p:spPr>
            <a:xfrm>
              <a:off x="0" y="0"/>
              <a:ext cx="4004246" cy="5312025"/>
            </a:xfrm>
            <a:custGeom>
              <a:avLst/>
              <a:gdLst/>
              <a:ahLst/>
              <a:cxnLst/>
              <a:rect l="l" t="t" r="r" b="b"/>
              <a:pathLst>
                <a:path w="4004246" h="5312025">
                  <a:moveTo>
                    <a:pt x="4004246" y="279400"/>
                  </a:moveTo>
                  <a:lnTo>
                    <a:pt x="4004246" y="0"/>
                  </a:lnTo>
                  <a:lnTo>
                    <a:pt x="0" y="0"/>
                  </a:lnTo>
                  <a:lnTo>
                    <a:pt x="0" y="5312025"/>
                  </a:lnTo>
                  <a:lnTo>
                    <a:pt x="4004246" y="5312025"/>
                  </a:lnTo>
                  <a:lnTo>
                    <a:pt x="4004246" y="279400"/>
                  </a:lnTo>
                  <a:close/>
                  <a:moveTo>
                    <a:pt x="3925506" y="279400"/>
                  </a:moveTo>
                  <a:lnTo>
                    <a:pt x="3925506" y="5233284"/>
                  </a:lnTo>
                  <a:lnTo>
                    <a:pt x="78740" y="5233284"/>
                  </a:lnTo>
                  <a:lnTo>
                    <a:pt x="78740" y="78740"/>
                  </a:lnTo>
                  <a:lnTo>
                    <a:pt x="3925507" y="78740"/>
                  </a:lnTo>
                  <a:lnTo>
                    <a:pt x="3925507" y="279400"/>
                  </a:lnTo>
                  <a:close/>
                </a:path>
              </a:pathLst>
            </a:custGeom>
            <a:solidFill>
              <a:srgbClr val="468878"/>
            </a:solidFill>
          </p:spPr>
          <p:txBody>
            <a:bodyPr/>
            <a:lstStyle/>
            <a:p>
              <a:endParaRPr lang="en-GB"/>
            </a:p>
          </p:txBody>
        </p:sp>
      </p:grpSp>
      <p:grpSp>
        <p:nvGrpSpPr>
          <p:cNvPr id="8" name="Group 8"/>
          <p:cNvGrpSpPr/>
          <p:nvPr/>
        </p:nvGrpSpPr>
        <p:grpSpPr>
          <a:xfrm>
            <a:off x="3127039" y="1536089"/>
            <a:ext cx="5650249" cy="7495609"/>
            <a:chOff x="0" y="0"/>
            <a:chExt cx="4004246" cy="5312025"/>
          </a:xfrm>
        </p:grpSpPr>
        <p:sp>
          <p:nvSpPr>
            <p:cNvPr id="9" name="Freeform 9"/>
            <p:cNvSpPr/>
            <p:nvPr/>
          </p:nvSpPr>
          <p:spPr>
            <a:xfrm>
              <a:off x="0" y="0"/>
              <a:ext cx="4004246" cy="5312025"/>
            </a:xfrm>
            <a:custGeom>
              <a:avLst/>
              <a:gdLst/>
              <a:ahLst/>
              <a:cxnLst/>
              <a:rect l="l" t="t" r="r" b="b"/>
              <a:pathLst>
                <a:path w="4004246" h="5312025">
                  <a:moveTo>
                    <a:pt x="4004246" y="279400"/>
                  </a:moveTo>
                  <a:lnTo>
                    <a:pt x="4004246" y="0"/>
                  </a:lnTo>
                  <a:lnTo>
                    <a:pt x="0" y="0"/>
                  </a:lnTo>
                  <a:lnTo>
                    <a:pt x="0" y="5312025"/>
                  </a:lnTo>
                  <a:lnTo>
                    <a:pt x="4004246" y="5312025"/>
                  </a:lnTo>
                  <a:lnTo>
                    <a:pt x="4004246" y="279400"/>
                  </a:lnTo>
                  <a:close/>
                  <a:moveTo>
                    <a:pt x="3925506" y="279400"/>
                  </a:moveTo>
                  <a:lnTo>
                    <a:pt x="3925506" y="5233284"/>
                  </a:lnTo>
                  <a:lnTo>
                    <a:pt x="78740" y="5233284"/>
                  </a:lnTo>
                  <a:lnTo>
                    <a:pt x="78740" y="78740"/>
                  </a:lnTo>
                  <a:lnTo>
                    <a:pt x="3925507" y="78740"/>
                  </a:lnTo>
                  <a:lnTo>
                    <a:pt x="3925507" y="279400"/>
                  </a:lnTo>
                  <a:close/>
                </a:path>
              </a:pathLst>
            </a:custGeom>
            <a:solidFill>
              <a:srgbClr val="468878"/>
            </a:solidFill>
          </p:spPr>
          <p:txBody>
            <a:bodyPr/>
            <a:lstStyle/>
            <a:p>
              <a:endParaRPr lang="en-GB"/>
            </a:p>
          </p:txBody>
        </p:sp>
      </p:grpSp>
      <p:sp>
        <p:nvSpPr>
          <p:cNvPr id="10" name="Freeform 10"/>
          <p:cNvSpPr/>
          <p:nvPr/>
        </p:nvSpPr>
        <p:spPr>
          <a:xfrm>
            <a:off x="3237078" y="6926653"/>
            <a:ext cx="5446600" cy="1981901"/>
          </a:xfrm>
          <a:custGeom>
            <a:avLst/>
            <a:gdLst/>
            <a:ahLst/>
            <a:cxnLst/>
            <a:rect l="l" t="t" r="r" b="b"/>
            <a:pathLst>
              <a:path w="5446600" h="1981901">
                <a:moveTo>
                  <a:pt x="0" y="0"/>
                </a:moveTo>
                <a:lnTo>
                  <a:pt x="5446601" y="0"/>
                </a:lnTo>
                <a:lnTo>
                  <a:pt x="5446601" y="1981901"/>
                </a:lnTo>
                <a:lnTo>
                  <a:pt x="0" y="1981901"/>
                </a:lnTo>
                <a:lnTo>
                  <a:pt x="0" y="0"/>
                </a:lnTo>
                <a:close/>
              </a:path>
            </a:pathLst>
          </a:custGeom>
          <a:blipFill>
            <a:blip r:embed="rId9"/>
            <a:stretch>
              <a:fillRect l="-34200" r="-19011"/>
            </a:stretch>
          </a:blipFill>
        </p:spPr>
        <p:txBody>
          <a:bodyPr/>
          <a:lstStyle/>
          <a:p>
            <a:endParaRPr lang="en-GB"/>
          </a:p>
        </p:txBody>
      </p:sp>
      <p:sp>
        <p:nvSpPr>
          <p:cNvPr id="11" name="Freeform 11"/>
          <p:cNvSpPr/>
          <p:nvPr/>
        </p:nvSpPr>
        <p:spPr>
          <a:xfrm>
            <a:off x="3228863" y="1653516"/>
            <a:ext cx="5446600" cy="1769230"/>
          </a:xfrm>
          <a:custGeom>
            <a:avLst/>
            <a:gdLst/>
            <a:ahLst/>
            <a:cxnLst/>
            <a:rect l="l" t="t" r="r" b="b"/>
            <a:pathLst>
              <a:path w="5446600" h="1769230">
                <a:moveTo>
                  <a:pt x="0" y="0"/>
                </a:moveTo>
                <a:lnTo>
                  <a:pt x="5446600" y="0"/>
                </a:lnTo>
                <a:lnTo>
                  <a:pt x="5446600" y="1769230"/>
                </a:lnTo>
                <a:lnTo>
                  <a:pt x="0" y="1769230"/>
                </a:lnTo>
                <a:lnTo>
                  <a:pt x="0" y="0"/>
                </a:lnTo>
                <a:close/>
              </a:path>
            </a:pathLst>
          </a:custGeom>
          <a:blipFill>
            <a:blip r:embed="rId10"/>
            <a:stretch>
              <a:fillRect l="-34878"/>
            </a:stretch>
          </a:blipFill>
        </p:spPr>
        <p:txBody>
          <a:bodyPr/>
          <a:lstStyle/>
          <a:p>
            <a:endParaRPr lang="en-GB"/>
          </a:p>
        </p:txBody>
      </p:sp>
      <p:sp>
        <p:nvSpPr>
          <p:cNvPr id="12" name="TextBox 12"/>
          <p:cNvSpPr txBox="1"/>
          <p:nvPr/>
        </p:nvSpPr>
        <p:spPr>
          <a:xfrm>
            <a:off x="3410144" y="3413919"/>
            <a:ext cx="5022796" cy="3834431"/>
          </a:xfrm>
          <a:prstGeom prst="rect">
            <a:avLst/>
          </a:prstGeom>
        </p:spPr>
        <p:txBody>
          <a:bodyPr lIns="0" tIns="0" rIns="0" bIns="0" rtlCol="0" anchor="t">
            <a:spAutoFit/>
          </a:bodyPr>
          <a:lstStyle/>
          <a:p>
            <a:pPr algn="ctr">
              <a:lnSpc>
                <a:spcPts val="5308"/>
              </a:lnSpc>
            </a:pPr>
            <a:r>
              <a:rPr lang="en-US" sz="3791">
                <a:solidFill>
                  <a:srgbClr val="468878"/>
                </a:solidFill>
                <a:latin typeface="Chewy"/>
              </a:rPr>
              <a:t>Rip!</a:t>
            </a:r>
          </a:p>
          <a:p>
            <a:pPr algn="ctr">
              <a:lnSpc>
                <a:spcPts val="3266"/>
              </a:lnSpc>
            </a:pPr>
            <a:r>
              <a:rPr lang="en-US" sz="2333">
                <a:solidFill>
                  <a:srgbClr val="000000"/>
                </a:solidFill>
                <a:latin typeface="BentonSans 4"/>
              </a:rPr>
              <a:t>Get all the anxious or angry thoughts   out of your mind by writing them down.</a:t>
            </a:r>
          </a:p>
          <a:p>
            <a:pPr algn="ctr">
              <a:lnSpc>
                <a:spcPts val="3266"/>
              </a:lnSpc>
            </a:pPr>
            <a:endParaRPr lang="en-US" sz="2333">
              <a:solidFill>
                <a:srgbClr val="000000"/>
              </a:solidFill>
              <a:latin typeface="BentonSans 4"/>
            </a:endParaRPr>
          </a:p>
          <a:p>
            <a:pPr algn="ctr">
              <a:lnSpc>
                <a:spcPts val="3266"/>
              </a:lnSpc>
            </a:pPr>
            <a:r>
              <a:rPr lang="en-US" sz="2333">
                <a:solidFill>
                  <a:srgbClr val="000000"/>
                </a:solidFill>
                <a:latin typeface="BentonSans 4"/>
              </a:rPr>
              <a:t>When you've written them all down, rip the paper into tiny pieces and put it in the bin.</a:t>
            </a:r>
          </a:p>
          <a:p>
            <a:pPr algn="ctr">
              <a:lnSpc>
                <a:spcPts val="3266"/>
              </a:lnSpc>
              <a:spcBef>
                <a:spcPct val="0"/>
              </a:spcBef>
            </a:pPr>
            <a:endParaRPr lang="en-US" sz="2333">
              <a:solidFill>
                <a:srgbClr val="000000"/>
              </a:solidFill>
              <a:latin typeface="BentonSans 4"/>
            </a:endParaRPr>
          </a:p>
        </p:txBody>
      </p:sp>
      <p:sp>
        <p:nvSpPr>
          <p:cNvPr id="13" name="Freeform 13"/>
          <p:cNvSpPr/>
          <p:nvPr/>
        </p:nvSpPr>
        <p:spPr>
          <a:xfrm flipH="1">
            <a:off x="10810229" y="5292629"/>
            <a:ext cx="3213218" cy="3464386"/>
          </a:xfrm>
          <a:custGeom>
            <a:avLst/>
            <a:gdLst/>
            <a:ahLst/>
            <a:cxnLst/>
            <a:rect l="l" t="t" r="r" b="b"/>
            <a:pathLst>
              <a:path w="3213218" h="3464386">
                <a:moveTo>
                  <a:pt x="3213218" y="0"/>
                </a:moveTo>
                <a:lnTo>
                  <a:pt x="0" y="0"/>
                </a:lnTo>
                <a:lnTo>
                  <a:pt x="0" y="3464385"/>
                </a:lnTo>
                <a:lnTo>
                  <a:pt x="3213218" y="3464385"/>
                </a:lnTo>
                <a:lnTo>
                  <a:pt x="3213218"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
        <p:nvSpPr>
          <p:cNvPr id="14" name="TextBox 14"/>
          <p:cNvSpPr txBox="1"/>
          <p:nvPr/>
        </p:nvSpPr>
        <p:spPr>
          <a:xfrm>
            <a:off x="9729993" y="1700677"/>
            <a:ext cx="5250439" cy="3189229"/>
          </a:xfrm>
          <a:prstGeom prst="rect">
            <a:avLst/>
          </a:prstGeom>
        </p:spPr>
        <p:txBody>
          <a:bodyPr lIns="0" tIns="0" rIns="0" bIns="0" rtlCol="0" anchor="t">
            <a:spAutoFit/>
          </a:bodyPr>
          <a:lstStyle/>
          <a:p>
            <a:pPr algn="ctr">
              <a:lnSpc>
                <a:spcPts val="5549"/>
              </a:lnSpc>
            </a:pPr>
            <a:r>
              <a:rPr lang="en-US" sz="3963">
                <a:solidFill>
                  <a:srgbClr val="468878"/>
                </a:solidFill>
                <a:latin typeface="Chewy"/>
              </a:rPr>
              <a:t>Happy Memories</a:t>
            </a:r>
          </a:p>
          <a:p>
            <a:pPr algn="ctr">
              <a:lnSpc>
                <a:spcPts val="3414"/>
              </a:lnSpc>
            </a:pPr>
            <a:r>
              <a:rPr lang="en-US" sz="2439">
                <a:solidFill>
                  <a:srgbClr val="000000"/>
                </a:solidFill>
                <a:latin typeface="BentonSans 4"/>
              </a:rPr>
              <a:t>When times are tough, think of a time when you felt happy.</a:t>
            </a:r>
          </a:p>
          <a:p>
            <a:pPr algn="ctr">
              <a:lnSpc>
                <a:spcPts val="3414"/>
              </a:lnSpc>
            </a:pPr>
            <a:endParaRPr lang="en-US" sz="2439">
              <a:solidFill>
                <a:srgbClr val="000000"/>
              </a:solidFill>
              <a:latin typeface="BentonSans 4"/>
            </a:endParaRPr>
          </a:p>
          <a:p>
            <a:pPr algn="ctr">
              <a:lnSpc>
                <a:spcPts val="3414"/>
              </a:lnSpc>
              <a:spcBef>
                <a:spcPct val="0"/>
              </a:spcBef>
            </a:pPr>
            <a:r>
              <a:rPr lang="en-US" sz="2439">
                <a:solidFill>
                  <a:srgbClr val="000000"/>
                </a:solidFill>
                <a:latin typeface="BentonSans 4"/>
              </a:rPr>
              <a:t>Research shows we can boost our mood by reflecting on a positive memory.</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sp>
        <p:nvSpPr>
          <p:cNvPr id="3" name="Freeform 3"/>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4" name="Freeform 4"/>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5" name="Freeform 5"/>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6" name="Freeform 6"/>
          <p:cNvSpPr/>
          <p:nvPr/>
        </p:nvSpPr>
        <p:spPr>
          <a:xfrm>
            <a:off x="16491345" y="166330"/>
            <a:ext cx="1535910" cy="2040460"/>
          </a:xfrm>
          <a:custGeom>
            <a:avLst/>
            <a:gdLst/>
            <a:ahLst/>
            <a:cxnLst/>
            <a:rect l="l" t="t" r="r" b="b"/>
            <a:pathLst>
              <a:path w="1535910" h="2040460">
                <a:moveTo>
                  <a:pt x="0" y="0"/>
                </a:moveTo>
                <a:lnTo>
                  <a:pt x="1535910" y="0"/>
                </a:lnTo>
                <a:lnTo>
                  <a:pt x="1535910" y="2040460"/>
                </a:lnTo>
                <a:lnTo>
                  <a:pt x="0" y="2040460"/>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grpSp>
        <p:nvGrpSpPr>
          <p:cNvPr id="7" name="Group 7"/>
          <p:cNvGrpSpPr/>
          <p:nvPr/>
        </p:nvGrpSpPr>
        <p:grpSpPr>
          <a:xfrm>
            <a:off x="9510712" y="1536089"/>
            <a:ext cx="5650249" cy="7495609"/>
            <a:chOff x="0" y="0"/>
            <a:chExt cx="4004246" cy="5312025"/>
          </a:xfrm>
        </p:grpSpPr>
        <p:sp>
          <p:nvSpPr>
            <p:cNvPr id="8" name="Freeform 8"/>
            <p:cNvSpPr/>
            <p:nvPr/>
          </p:nvSpPr>
          <p:spPr>
            <a:xfrm>
              <a:off x="0" y="0"/>
              <a:ext cx="4004246" cy="5312025"/>
            </a:xfrm>
            <a:custGeom>
              <a:avLst/>
              <a:gdLst/>
              <a:ahLst/>
              <a:cxnLst/>
              <a:rect l="l" t="t" r="r" b="b"/>
              <a:pathLst>
                <a:path w="4004246" h="5312025">
                  <a:moveTo>
                    <a:pt x="4004246" y="279400"/>
                  </a:moveTo>
                  <a:lnTo>
                    <a:pt x="4004246" y="0"/>
                  </a:lnTo>
                  <a:lnTo>
                    <a:pt x="0" y="0"/>
                  </a:lnTo>
                  <a:lnTo>
                    <a:pt x="0" y="5312025"/>
                  </a:lnTo>
                  <a:lnTo>
                    <a:pt x="4004246" y="5312025"/>
                  </a:lnTo>
                  <a:lnTo>
                    <a:pt x="4004246" y="279400"/>
                  </a:lnTo>
                  <a:close/>
                  <a:moveTo>
                    <a:pt x="3925506" y="279400"/>
                  </a:moveTo>
                  <a:lnTo>
                    <a:pt x="3925506" y="5233284"/>
                  </a:lnTo>
                  <a:lnTo>
                    <a:pt x="78740" y="5233284"/>
                  </a:lnTo>
                  <a:lnTo>
                    <a:pt x="78740" y="78740"/>
                  </a:lnTo>
                  <a:lnTo>
                    <a:pt x="3925507" y="78740"/>
                  </a:lnTo>
                  <a:lnTo>
                    <a:pt x="3925507" y="279400"/>
                  </a:lnTo>
                  <a:close/>
                </a:path>
              </a:pathLst>
            </a:custGeom>
            <a:solidFill>
              <a:srgbClr val="468878"/>
            </a:solidFill>
          </p:spPr>
          <p:txBody>
            <a:bodyPr/>
            <a:lstStyle/>
            <a:p>
              <a:endParaRPr lang="en-GB"/>
            </a:p>
          </p:txBody>
        </p:sp>
      </p:grpSp>
      <p:grpSp>
        <p:nvGrpSpPr>
          <p:cNvPr id="9" name="Group 9"/>
          <p:cNvGrpSpPr/>
          <p:nvPr/>
        </p:nvGrpSpPr>
        <p:grpSpPr>
          <a:xfrm>
            <a:off x="3127039" y="1536089"/>
            <a:ext cx="5650249" cy="7495609"/>
            <a:chOff x="0" y="0"/>
            <a:chExt cx="4004246" cy="5312025"/>
          </a:xfrm>
        </p:grpSpPr>
        <p:sp>
          <p:nvSpPr>
            <p:cNvPr id="10" name="Freeform 10"/>
            <p:cNvSpPr/>
            <p:nvPr/>
          </p:nvSpPr>
          <p:spPr>
            <a:xfrm>
              <a:off x="0" y="0"/>
              <a:ext cx="4004246" cy="5312025"/>
            </a:xfrm>
            <a:custGeom>
              <a:avLst/>
              <a:gdLst/>
              <a:ahLst/>
              <a:cxnLst/>
              <a:rect l="l" t="t" r="r" b="b"/>
              <a:pathLst>
                <a:path w="4004246" h="5312025">
                  <a:moveTo>
                    <a:pt x="4004246" y="279400"/>
                  </a:moveTo>
                  <a:lnTo>
                    <a:pt x="4004246" y="0"/>
                  </a:lnTo>
                  <a:lnTo>
                    <a:pt x="0" y="0"/>
                  </a:lnTo>
                  <a:lnTo>
                    <a:pt x="0" y="5312025"/>
                  </a:lnTo>
                  <a:lnTo>
                    <a:pt x="4004246" y="5312025"/>
                  </a:lnTo>
                  <a:lnTo>
                    <a:pt x="4004246" y="279400"/>
                  </a:lnTo>
                  <a:close/>
                  <a:moveTo>
                    <a:pt x="3925506" y="279400"/>
                  </a:moveTo>
                  <a:lnTo>
                    <a:pt x="3925506" y="5233284"/>
                  </a:lnTo>
                  <a:lnTo>
                    <a:pt x="78740" y="5233284"/>
                  </a:lnTo>
                  <a:lnTo>
                    <a:pt x="78740" y="78740"/>
                  </a:lnTo>
                  <a:lnTo>
                    <a:pt x="3925507" y="78740"/>
                  </a:lnTo>
                  <a:lnTo>
                    <a:pt x="3925507" y="279400"/>
                  </a:lnTo>
                  <a:close/>
                </a:path>
              </a:pathLst>
            </a:custGeom>
            <a:solidFill>
              <a:srgbClr val="468878"/>
            </a:solidFill>
          </p:spPr>
          <p:txBody>
            <a:bodyPr/>
            <a:lstStyle/>
            <a:p>
              <a:endParaRPr lang="en-GB"/>
            </a:p>
          </p:txBody>
        </p:sp>
      </p:grpSp>
      <p:sp>
        <p:nvSpPr>
          <p:cNvPr id="11" name="TextBox 11"/>
          <p:cNvSpPr txBox="1"/>
          <p:nvPr/>
        </p:nvSpPr>
        <p:spPr>
          <a:xfrm>
            <a:off x="3320274" y="1710202"/>
            <a:ext cx="5320455" cy="6404123"/>
          </a:xfrm>
          <a:prstGeom prst="rect">
            <a:avLst/>
          </a:prstGeom>
        </p:spPr>
        <p:txBody>
          <a:bodyPr lIns="0" tIns="0" rIns="0" bIns="0" rtlCol="0" anchor="t">
            <a:spAutoFit/>
          </a:bodyPr>
          <a:lstStyle/>
          <a:p>
            <a:pPr algn="ctr">
              <a:lnSpc>
                <a:spcPts val="5623"/>
              </a:lnSpc>
            </a:pPr>
            <a:r>
              <a:rPr lang="en-US" sz="4016">
                <a:solidFill>
                  <a:srgbClr val="468878"/>
                </a:solidFill>
                <a:latin typeface="Chewy"/>
              </a:rPr>
              <a:t>Thoughts Aren't Facts</a:t>
            </a:r>
          </a:p>
          <a:p>
            <a:pPr algn="ctr">
              <a:lnSpc>
                <a:spcPts val="3460"/>
              </a:lnSpc>
            </a:pPr>
            <a:r>
              <a:rPr lang="en-US" sz="2471">
                <a:solidFill>
                  <a:srgbClr val="000000"/>
                </a:solidFill>
                <a:latin typeface="BentonSans 3"/>
              </a:rPr>
              <a:t>Just because you think it, does not make it true. </a:t>
            </a:r>
          </a:p>
          <a:p>
            <a:pPr algn="ctr">
              <a:lnSpc>
                <a:spcPts val="3460"/>
              </a:lnSpc>
            </a:pPr>
            <a:endParaRPr lang="en-US" sz="2471">
              <a:solidFill>
                <a:srgbClr val="000000"/>
              </a:solidFill>
              <a:latin typeface="BentonSans 3"/>
            </a:endParaRPr>
          </a:p>
          <a:p>
            <a:pPr algn="ctr">
              <a:lnSpc>
                <a:spcPts val="3460"/>
              </a:lnSpc>
            </a:pPr>
            <a:r>
              <a:rPr lang="en-US" sz="2471">
                <a:solidFill>
                  <a:srgbClr val="000000"/>
                </a:solidFill>
                <a:latin typeface="BentonSans 3"/>
              </a:rPr>
              <a:t>Can you pop your green glasses to challenge and change your thought? </a:t>
            </a:r>
          </a:p>
          <a:p>
            <a:pPr algn="ctr">
              <a:lnSpc>
                <a:spcPts val="3460"/>
              </a:lnSpc>
            </a:pPr>
            <a:r>
              <a:rPr lang="en-US" sz="2471">
                <a:solidFill>
                  <a:srgbClr val="000000"/>
                </a:solidFill>
                <a:latin typeface="BentonSans 3"/>
              </a:rPr>
              <a:t>Is there another way to think about the situation?</a:t>
            </a:r>
          </a:p>
          <a:p>
            <a:pPr algn="ctr">
              <a:lnSpc>
                <a:spcPts val="3460"/>
              </a:lnSpc>
            </a:pPr>
            <a:endParaRPr lang="en-US" sz="2471">
              <a:solidFill>
                <a:srgbClr val="000000"/>
              </a:solidFill>
              <a:latin typeface="BentonSans 3"/>
            </a:endParaRPr>
          </a:p>
          <a:p>
            <a:pPr algn="ctr">
              <a:lnSpc>
                <a:spcPts val="3460"/>
              </a:lnSpc>
            </a:pPr>
            <a:r>
              <a:rPr lang="en-US" sz="2471">
                <a:solidFill>
                  <a:srgbClr val="000000"/>
                </a:solidFill>
                <a:latin typeface="BentonSans 3"/>
              </a:rPr>
              <a:t>If it is true, how will you cope? Will it matter in a week's time? A month's time?</a:t>
            </a:r>
          </a:p>
          <a:p>
            <a:pPr algn="ctr">
              <a:lnSpc>
                <a:spcPts val="3460"/>
              </a:lnSpc>
            </a:pPr>
            <a:endParaRPr lang="en-US" sz="2471">
              <a:solidFill>
                <a:srgbClr val="000000"/>
              </a:solidFill>
              <a:latin typeface="BentonSans 3"/>
            </a:endParaRPr>
          </a:p>
          <a:p>
            <a:pPr algn="ctr">
              <a:lnSpc>
                <a:spcPts val="3460"/>
              </a:lnSpc>
              <a:spcBef>
                <a:spcPct val="0"/>
              </a:spcBef>
            </a:pPr>
            <a:endParaRPr lang="en-US" sz="2471">
              <a:solidFill>
                <a:srgbClr val="000000"/>
              </a:solidFill>
              <a:latin typeface="BentonSans 3"/>
            </a:endParaRPr>
          </a:p>
        </p:txBody>
      </p:sp>
      <p:sp>
        <p:nvSpPr>
          <p:cNvPr id="12" name="Freeform 12"/>
          <p:cNvSpPr/>
          <p:nvPr/>
        </p:nvSpPr>
        <p:spPr>
          <a:xfrm>
            <a:off x="5868332" y="7460203"/>
            <a:ext cx="2772397" cy="1079160"/>
          </a:xfrm>
          <a:custGeom>
            <a:avLst/>
            <a:gdLst/>
            <a:ahLst/>
            <a:cxnLst/>
            <a:rect l="l" t="t" r="r" b="b"/>
            <a:pathLst>
              <a:path w="2772397" h="1079160">
                <a:moveTo>
                  <a:pt x="0" y="0"/>
                </a:moveTo>
                <a:lnTo>
                  <a:pt x="2772397" y="0"/>
                </a:lnTo>
                <a:lnTo>
                  <a:pt x="2772397" y="1079160"/>
                </a:lnTo>
                <a:lnTo>
                  <a:pt x="0" y="1079160"/>
                </a:lnTo>
                <a:lnTo>
                  <a:pt x="0" y="0"/>
                </a:lnTo>
                <a:close/>
              </a:path>
            </a:pathLst>
          </a:custGeom>
          <a:blipFill>
            <a:blip r:embed="rId9"/>
            <a:stretch>
              <a:fillRect l="-4722" t="-90279" r="-4611" b="-90279"/>
            </a:stretch>
          </a:blipFill>
        </p:spPr>
        <p:txBody>
          <a:bodyPr/>
          <a:lstStyle/>
          <a:p>
            <a:endParaRPr lang="en-GB"/>
          </a:p>
        </p:txBody>
      </p:sp>
      <p:sp>
        <p:nvSpPr>
          <p:cNvPr id="13" name="Freeform 13"/>
          <p:cNvSpPr/>
          <p:nvPr/>
        </p:nvSpPr>
        <p:spPr>
          <a:xfrm>
            <a:off x="3202478" y="7565220"/>
            <a:ext cx="2665854" cy="974143"/>
          </a:xfrm>
          <a:custGeom>
            <a:avLst/>
            <a:gdLst/>
            <a:ahLst/>
            <a:cxnLst/>
            <a:rect l="l" t="t" r="r" b="b"/>
            <a:pathLst>
              <a:path w="2665854" h="974143">
                <a:moveTo>
                  <a:pt x="0" y="0"/>
                </a:moveTo>
                <a:lnTo>
                  <a:pt x="2665854" y="0"/>
                </a:lnTo>
                <a:lnTo>
                  <a:pt x="2665854" y="974143"/>
                </a:lnTo>
                <a:lnTo>
                  <a:pt x="0" y="974143"/>
                </a:lnTo>
                <a:lnTo>
                  <a:pt x="0" y="0"/>
                </a:lnTo>
                <a:close/>
              </a:path>
            </a:pathLst>
          </a:custGeom>
          <a:blipFill>
            <a:blip r:embed="rId10"/>
            <a:stretch>
              <a:fillRect l="-3293" t="-103728" r="-4116" b="-90210"/>
            </a:stretch>
          </a:blipFill>
        </p:spPr>
        <p:txBody>
          <a:bodyPr/>
          <a:lstStyle/>
          <a:p>
            <a:endParaRPr lang="en-GB"/>
          </a:p>
        </p:txBody>
      </p:sp>
      <p:sp>
        <p:nvSpPr>
          <p:cNvPr id="14" name="Freeform 14"/>
          <p:cNvSpPr/>
          <p:nvPr/>
        </p:nvSpPr>
        <p:spPr>
          <a:xfrm flipH="1">
            <a:off x="12653948" y="5879019"/>
            <a:ext cx="2351962" cy="2799955"/>
          </a:xfrm>
          <a:custGeom>
            <a:avLst/>
            <a:gdLst/>
            <a:ahLst/>
            <a:cxnLst/>
            <a:rect l="l" t="t" r="r" b="b"/>
            <a:pathLst>
              <a:path w="2351962" h="2799955">
                <a:moveTo>
                  <a:pt x="2351962" y="0"/>
                </a:moveTo>
                <a:lnTo>
                  <a:pt x="0" y="0"/>
                </a:lnTo>
                <a:lnTo>
                  <a:pt x="0" y="2799954"/>
                </a:lnTo>
                <a:lnTo>
                  <a:pt x="2351962" y="2799954"/>
                </a:lnTo>
                <a:lnTo>
                  <a:pt x="2351962"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
        <p:nvSpPr>
          <p:cNvPr id="15" name="TextBox 15"/>
          <p:cNvSpPr txBox="1"/>
          <p:nvPr/>
        </p:nvSpPr>
        <p:spPr>
          <a:xfrm>
            <a:off x="9758700" y="1771419"/>
            <a:ext cx="5145403" cy="2787334"/>
          </a:xfrm>
          <a:prstGeom prst="rect">
            <a:avLst/>
          </a:prstGeom>
        </p:spPr>
        <p:txBody>
          <a:bodyPr lIns="0" tIns="0" rIns="0" bIns="0" rtlCol="0" anchor="t">
            <a:spAutoFit/>
          </a:bodyPr>
          <a:lstStyle/>
          <a:p>
            <a:pPr algn="ctr">
              <a:lnSpc>
                <a:spcPts val="5438"/>
              </a:lnSpc>
            </a:pPr>
            <a:r>
              <a:rPr lang="en-US" sz="3884">
                <a:solidFill>
                  <a:srgbClr val="468878"/>
                </a:solidFill>
                <a:latin typeface="Chewy"/>
              </a:rPr>
              <a:t>Distraction</a:t>
            </a:r>
          </a:p>
          <a:p>
            <a:pPr algn="ctr">
              <a:lnSpc>
                <a:spcPts val="3346"/>
              </a:lnSpc>
            </a:pPr>
            <a:r>
              <a:rPr lang="en-US" sz="2390">
                <a:solidFill>
                  <a:srgbClr val="000000"/>
                </a:solidFill>
                <a:latin typeface="BentonSans 3"/>
              </a:rPr>
              <a:t>When we cannot do anything about our thoughts and worries, then it is sometimes useful to distract ourselves.</a:t>
            </a:r>
          </a:p>
          <a:p>
            <a:pPr algn="ctr">
              <a:lnSpc>
                <a:spcPts val="3346"/>
              </a:lnSpc>
              <a:spcBef>
                <a:spcPct val="0"/>
              </a:spcBef>
            </a:pPr>
            <a:endParaRPr lang="en-US" sz="2390">
              <a:solidFill>
                <a:srgbClr val="000000"/>
              </a:solidFill>
              <a:latin typeface="BentonSans 3"/>
            </a:endParaRPr>
          </a:p>
        </p:txBody>
      </p:sp>
      <p:sp>
        <p:nvSpPr>
          <p:cNvPr id="16" name="TextBox 16"/>
          <p:cNvSpPr txBox="1"/>
          <p:nvPr/>
        </p:nvSpPr>
        <p:spPr>
          <a:xfrm>
            <a:off x="9703628" y="3682719"/>
            <a:ext cx="5227086" cy="2599801"/>
          </a:xfrm>
          <a:prstGeom prst="rect">
            <a:avLst/>
          </a:prstGeom>
        </p:spPr>
        <p:txBody>
          <a:bodyPr lIns="0" tIns="0" rIns="0" bIns="0" rtlCol="0" anchor="t">
            <a:spAutoFit/>
          </a:bodyPr>
          <a:lstStyle/>
          <a:p>
            <a:pPr>
              <a:lnSpc>
                <a:spcPts val="3466"/>
              </a:lnSpc>
            </a:pPr>
            <a:endParaRPr/>
          </a:p>
          <a:p>
            <a:pPr>
              <a:lnSpc>
                <a:spcPts val="3466"/>
              </a:lnSpc>
            </a:pPr>
            <a:r>
              <a:rPr lang="en-US" sz="2390">
                <a:solidFill>
                  <a:srgbClr val="000000"/>
                </a:solidFill>
                <a:latin typeface="BentonSans 3"/>
              </a:rPr>
              <a:t>You could play:</a:t>
            </a:r>
          </a:p>
          <a:p>
            <a:pPr marL="516089" lvl="1" indent="-258045">
              <a:lnSpc>
                <a:spcPts val="3466"/>
              </a:lnSpc>
              <a:buFont typeface="Arial"/>
              <a:buChar char="•"/>
            </a:pPr>
            <a:r>
              <a:rPr lang="en-US" sz="2390">
                <a:solidFill>
                  <a:srgbClr val="000000"/>
                </a:solidFill>
                <a:latin typeface="BentonSans 3"/>
              </a:rPr>
              <a:t>What would you do if...: you had a superpower, won the lottery?</a:t>
            </a:r>
          </a:p>
          <a:p>
            <a:pPr>
              <a:lnSpc>
                <a:spcPts val="3466"/>
              </a:lnSpc>
            </a:pPr>
            <a:endParaRPr lang="en-US" sz="2390">
              <a:solidFill>
                <a:srgbClr val="000000"/>
              </a:solidFill>
              <a:latin typeface="BentonSans 3"/>
            </a:endParaRPr>
          </a:p>
          <a:p>
            <a:pPr>
              <a:lnSpc>
                <a:spcPts val="3466"/>
              </a:lnSpc>
            </a:pPr>
            <a:endParaRPr lang="en-US" sz="2390">
              <a:solidFill>
                <a:srgbClr val="000000"/>
              </a:solidFill>
              <a:latin typeface="BentonSans 3"/>
            </a:endParaRPr>
          </a:p>
        </p:txBody>
      </p:sp>
      <p:sp>
        <p:nvSpPr>
          <p:cNvPr id="17" name="TextBox 17"/>
          <p:cNvSpPr txBox="1"/>
          <p:nvPr/>
        </p:nvSpPr>
        <p:spPr>
          <a:xfrm>
            <a:off x="9758700" y="5463477"/>
            <a:ext cx="2895248" cy="2858440"/>
          </a:xfrm>
          <a:prstGeom prst="rect">
            <a:avLst/>
          </a:prstGeom>
        </p:spPr>
        <p:txBody>
          <a:bodyPr lIns="0" tIns="0" rIns="0" bIns="0" rtlCol="0" anchor="t">
            <a:spAutoFit/>
          </a:bodyPr>
          <a:lstStyle/>
          <a:p>
            <a:pPr marL="516089" lvl="1" indent="-258045">
              <a:lnSpc>
                <a:spcPts val="3346"/>
              </a:lnSpc>
              <a:buFont typeface="Arial"/>
              <a:buChar char="•"/>
            </a:pPr>
            <a:r>
              <a:rPr lang="en-US" sz="2390">
                <a:solidFill>
                  <a:srgbClr val="000000"/>
                </a:solidFill>
                <a:latin typeface="BentonSans 3"/>
              </a:rPr>
              <a:t>A-Z: Find 5 things for every letter of the alphabet.</a:t>
            </a:r>
          </a:p>
          <a:p>
            <a:pPr marL="516089" lvl="1" indent="-258045">
              <a:lnSpc>
                <a:spcPts val="3346"/>
              </a:lnSpc>
              <a:buFont typeface="Arial"/>
              <a:buChar char="•"/>
            </a:pPr>
            <a:r>
              <a:rPr lang="en-US" sz="2390">
                <a:solidFill>
                  <a:srgbClr val="000000"/>
                </a:solidFill>
                <a:latin typeface="BentonSans 3"/>
              </a:rPr>
              <a:t>10s - 10 colours in the room, 10 Disney films...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48082" y="349529"/>
            <a:ext cx="1963709" cy="837031"/>
          </a:xfrm>
          <a:custGeom>
            <a:avLst/>
            <a:gdLst/>
            <a:ahLst/>
            <a:cxnLst/>
            <a:rect l="l" t="t" r="r" b="b"/>
            <a:pathLst>
              <a:path w="1963709" h="837031">
                <a:moveTo>
                  <a:pt x="0" y="0"/>
                </a:moveTo>
                <a:lnTo>
                  <a:pt x="1963709" y="0"/>
                </a:lnTo>
                <a:lnTo>
                  <a:pt x="1963709" y="837031"/>
                </a:lnTo>
                <a:lnTo>
                  <a:pt x="0" y="837031"/>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3155377" y="1412945"/>
            <a:ext cx="5650249" cy="7495609"/>
            <a:chOff x="0" y="0"/>
            <a:chExt cx="4004246" cy="5312025"/>
          </a:xfrm>
        </p:grpSpPr>
        <p:sp>
          <p:nvSpPr>
            <p:cNvPr id="4" name="Freeform 4"/>
            <p:cNvSpPr/>
            <p:nvPr/>
          </p:nvSpPr>
          <p:spPr>
            <a:xfrm>
              <a:off x="0" y="0"/>
              <a:ext cx="4004246" cy="5312025"/>
            </a:xfrm>
            <a:custGeom>
              <a:avLst/>
              <a:gdLst/>
              <a:ahLst/>
              <a:cxnLst/>
              <a:rect l="l" t="t" r="r" b="b"/>
              <a:pathLst>
                <a:path w="4004246" h="5312025">
                  <a:moveTo>
                    <a:pt x="4004246" y="279400"/>
                  </a:moveTo>
                  <a:lnTo>
                    <a:pt x="4004246" y="0"/>
                  </a:lnTo>
                  <a:lnTo>
                    <a:pt x="0" y="0"/>
                  </a:lnTo>
                  <a:lnTo>
                    <a:pt x="0" y="5312025"/>
                  </a:lnTo>
                  <a:lnTo>
                    <a:pt x="4004246" y="5312025"/>
                  </a:lnTo>
                  <a:lnTo>
                    <a:pt x="4004246" y="279400"/>
                  </a:lnTo>
                  <a:close/>
                  <a:moveTo>
                    <a:pt x="3925506" y="279400"/>
                  </a:moveTo>
                  <a:lnTo>
                    <a:pt x="3925506" y="5233284"/>
                  </a:lnTo>
                  <a:lnTo>
                    <a:pt x="78740" y="5233284"/>
                  </a:lnTo>
                  <a:lnTo>
                    <a:pt x="78740" y="78740"/>
                  </a:lnTo>
                  <a:lnTo>
                    <a:pt x="3925507" y="78740"/>
                  </a:lnTo>
                  <a:lnTo>
                    <a:pt x="3925507" y="279400"/>
                  </a:lnTo>
                  <a:close/>
                </a:path>
              </a:pathLst>
            </a:custGeom>
            <a:solidFill>
              <a:srgbClr val="468878"/>
            </a:solidFill>
          </p:spPr>
          <p:txBody>
            <a:bodyPr/>
            <a:lstStyle/>
            <a:p>
              <a:endParaRPr lang="en-GB"/>
            </a:p>
          </p:txBody>
        </p:sp>
      </p:grpSp>
      <p:sp>
        <p:nvSpPr>
          <p:cNvPr id="5" name="Freeform 5"/>
          <p:cNvSpPr/>
          <p:nvPr/>
        </p:nvSpPr>
        <p:spPr>
          <a:xfrm>
            <a:off x="2060786" y="0"/>
            <a:ext cx="1536089" cy="1536089"/>
          </a:xfrm>
          <a:custGeom>
            <a:avLst/>
            <a:gdLst/>
            <a:ahLst/>
            <a:cxnLst/>
            <a:rect l="l" t="t" r="r" b="b"/>
            <a:pathLst>
              <a:path w="1536089" h="1536089">
                <a:moveTo>
                  <a:pt x="0" y="0"/>
                </a:moveTo>
                <a:lnTo>
                  <a:pt x="1536089" y="0"/>
                </a:lnTo>
                <a:lnTo>
                  <a:pt x="1536089" y="1536089"/>
                </a:lnTo>
                <a:lnTo>
                  <a:pt x="0" y="1536089"/>
                </a:lnTo>
                <a:lnTo>
                  <a:pt x="0" y="0"/>
                </a:lnTo>
                <a:close/>
              </a:path>
            </a:pathLst>
          </a:custGeom>
          <a:blipFill>
            <a:blip r:embed="rId4"/>
            <a:stretch>
              <a:fillRect/>
            </a:stretch>
          </a:blipFill>
        </p:spPr>
        <p:txBody>
          <a:bodyPr/>
          <a:lstStyle/>
          <a:p>
            <a:endParaRPr lang="en-GB"/>
          </a:p>
        </p:txBody>
      </p:sp>
      <p:sp>
        <p:nvSpPr>
          <p:cNvPr id="6" name="Freeform 6"/>
          <p:cNvSpPr/>
          <p:nvPr/>
        </p:nvSpPr>
        <p:spPr>
          <a:xfrm flipH="1">
            <a:off x="0" y="7530107"/>
            <a:ext cx="2948549" cy="2756893"/>
          </a:xfrm>
          <a:custGeom>
            <a:avLst/>
            <a:gdLst/>
            <a:ahLst/>
            <a:cxnLst/>
            <a:rect l="l" t="t" r="r" b="b"/>
            <a:pathLst>
              <a:path w="2948549" h="2756893">
                <a:moveTo>
                  <a:pt x="2948549" y="0"/>
                </a:moveTo>
                <a:lnTo>
                  <a:pt x="0" y="0"/>
                </a:lnTo>
                <a:lnTo>
                  <a:pt x="0" y="2756893"/>
                </a:lnTo>
                <a:lnTo>
                  <a:pt x="2948549" y="2756893"/>
                </a:lnTo>
                <a:lnTo>
                  <a:pt x="2948549"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7" name="Freeform 7"/>
          <p:cNvSpPr/>
          <p:nvPr/>
        </p:nvSpPr>
        <p:spPr>
          <a:xfrm flipV="1">
            <a:off x="15339451" y="0"/>
            <a:ext cx="2948549" cy="2756893"/>
          </a:xfrm>
          <a:custGeom>
            <a:avLst/>
            <a:gdLst/>
            <a:ahLst/>
            <a:cxnLst/>
            <a:rect l="l" t="t" r="r" b="b"/>
            <a:pathLst>
              <a:path w="2948549" h="2756893">
                <a:moveTo>
                  <a:pt x="0" y="2756893"/>
                </a:moveTo>
                <a:lnTo>
                  <a:pt x="2948549" y="2756893"/>
                </a:lnTo>
                <a:lnTo>
                  <a:pt x="2948549" y="0"/>
                </a:lnTo>
                <a:lnTo>
                  <a:pt x="0" y="0"/>
                </a:lnTo>
                <a:lnTo>
                  <a:pt x="0" y="2756893"/>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8" name="Freeform 8"/>
          <p:cNvSpPr/>
          <p:nvPr/>
        </p:nvSpPr>
        <p:spPr>
          <a:xfrm>
            <a:off x="16491345" y="166330"/>
            <a:ext cx="1535910" cy="2040460"/>
          </a:xfrm>
          <a:custGeom>
            <a:avLst/>
            <a:gdLst/>
            <a:ahLst/>
            <a:cxnLst/>
            <a:rect l="l" t="t" r="r" b="b"/>
            <a:pathLst>
              <a:path w="1535910" h="2040460">
                <a:moveTo>
                  <a:pt x="0" y="0"/>
                </a:moveTo>
                <a:lnTo>
                  <a:pt x="1535910" y="0"/>
                </a:lnTo>
                <a:lnTo>
                  <a:pt x="1535910" y="2040460"/>
                </a:lnTo>
                <a:lnTo>
                  <a:pt x="0" y="2040460"/>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grpSp>
        <p:nvGrpSpPr>
          <p:cNvPr id="9" name="Group 9"/>
          <p:cNvGrpSpPr/>
          <p:nvPr/>
        </p:nvGrpSpPr>
        <p:grpSpPr>
          <a:xfrm>
            <a:off x="9510712" y="1536089"/>
            <a:ext cx="5650249" cy="7495609"/>
            <a:chOff x="0" y="0"/>
            <a:chExt cx="4004246" cy="5312025"/>
          </a:xfrm>
        </p:grpSpPr>
        <p:sp>
          <p:nvSpPr>
            <p:cNvPr id="10" name="Freeform 10"/>
            <p:cNvSpPr/>
            <p:nvPr/>
          </p:nvSpPr>
          <p:spPr>
            <a:xfrm>
              <a:off x="0" y="0"/>
              <a:ext cx="4004246" cy="5312025"/>
            </a:xfrm>
            <a:custGeom>
              <a:avLst/>
              <a:gdLst/>
              <a:ahLst/>
              <a:cxnLst/>
              <a:rect l="l" t="t" r="r" b="b"/>
              <a:pathLst>
                <a:path w="4004246" h="5312025">
                  <a:moveTo>
                    <a:pt x="4004246" y="279400"/>
                  </a:moveTo>
                  <a:lnTo>
                    <a:pt x="4004246" y="0"/>
                  </a:lnTo>
                  <a:lnTo>
                    <a:pt x="0" y="0"/>
                  </a:lnTo>
                  <a:lnTo>
                    <a:pt x="0" y="5312025"/>
                  </a:lnTo>
                  <a:lnTo>
                    <a:pt x="4004246" y="5312025"/>
                  </a:lnTo>
                  <a:lnTo>
                    <a:pt x="4004246" y="279400"/>
                  </a:lnTo>
                  <a:close/>
                  <a:moveTo>
                    <a:pt x="3925506" y="279400"/>
                  </a:moveTo>
                  <a:lnTo>
                    <a:pt x="3925506" y="5233284"/>
                  </a:lnTo>
                  <a:lnTo>
                    <a:pt x="78740" y="5233284"/>
                  </a:lnTo>
                  <a:lnTo>
                    <a:pt x="78740" y="78740"/>
                  </a:lnTo>
                  <a:lnTo>
                    <a:pt x="3925507" y="78740"/>
                  </a:lnTo>
                  <a:lnTo>
                    <a:pt x="3925507" y="279400"/>
                  </a:lnTo>
                  <a:close/>
                </a:path>
              </a:pathLst>
            </a:custGeom>
            <a:solidFill>
              <a:srgbClr val="468878"/>
            </a:solidFill>
          </p:spPr>
          <p:txBody>
            <a:bodyPr/>
            <a:lstStyle/>
            <a:p>
              <a:endParaRPr lang="en-GB"/>
            </a:p>
          </p:txBody>
        </p:sp>
      </p:grpSp>
      <p:sp>
        <p:nvSpPr>
          <p:cNvPr id="11" name="Freeform 11"/>
          <p:cNvSpPr/>
          <p:nvPr/>
        </p:nvSpPr>
        <p:spPr>
          <a:xfrm>
            <a:off x="7408344" y="2383175"/>
            <a:ext cx="1129842" cy="1129842"/>
          </a:xfrm>
          <a:custGeom>
            <a:avLst/>
            <a:gdLst/>
            <a:ahLst/>
            <a:cxnLst/>
            <a:rect l="l" t="t" r="r" b="b"/>
            <a:pathLst>
              <a:path w="1129842" h="1129842">
                <a:moveTo>
                  <a:pt x="0" y="0"/>
                </a:moveTo>
                <a:lnTo>
                  <a:pt x="1129842" y="0"/>
                </a:lnTo>
                <a:lnTo>
                  <a:pt x="1129842" y="1129842"/>
                </a:lnTo>
                <a:lnTo>
                  <a:pt x="0" y="1129842"/>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2" name="Freeform 12"/>
          <p:cNvSpPr/>
          <p:nvPr/>
        </p:nvSpPr>
        <p:spPr>
          <a:xfrm>
            <a:off x="7408344" y="3642877"/>
            <a:ext cx="1129842" cy="1129842"/>
          </a:xfrm>
          <a:custGeom>
            <a:avLst/>
            <a:gdLst/>
            <a:ahLst/>
            <a:cxnLst/>
            <a:rect l="l" t="t" r="r" b="b"/>
            <a:pathLst>
              <a:path w="1129842" h="1129842">
                <a:moveTo>
                  <a:pt x="0" y="0"/>
                </a:moveTo>
                <a:lnTo>
                  <a:pt x="1129842" y="0"/>
                </a:lnTo>
                <a:lnTo>
                  <a:pt x="1129842" y="1129841"/>
                </a:lnTo>
                <a:lnTo>
                  <a:pt x="0" y="1129841"/>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3" name="Freeform 13"/>
          <p:cNvSpPr/>
          <p:nvPr/>
        </p:nvSpPr>
        <p:spPr>
          <a:xfrm>
            <a:off x="7408344" y="4905233"/>
            <a:ext cx="1129842" cy="1129842"/>
          </a:xfrm>
          <a:custGeom>
            <a:avLst/>
            <a:gdLst/>
            <a:ahLst/>
            <a:cxnLst/>
            <a:rect l="l" t="t" r="r" b="b"/>
            <a:pathLst>
              <a:path w="1129842" h="1129842">
                <a:moveTo>
                  <a:pt x="0" y="0"/>
                </a:moveTo>
                <a:lnTo>
                  <a:pt x="1129842" y="0"/>
                </a:lnTo>
                <a:lnTo>
                  <a:pt x="1129842" y="1129842"/>
                </a:lnTo>
                <a:lnTo>
                  <a:pt x="0" y="1129842"/>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4" name="Freeform 14"/>
          <p:cNvSpPr/>
          <p:nvPr/>
        </p:nvSpPr>
        <p:spPr>
          <a:xfrm>
            <a:off x="7408344" y="6167589"/>
            <a:ext cx="1129842" cy="1129842"/>
          </a:xfrm>
          <a:custGeom>
            <a:avLst/>
            <a:gdLst/>
            <a:ahLst/>
            <a:cxnLst/>
            <a:rect l="l" t="t" r="r" b="b"/>
            <a:pathLst>
              <a:path w="1129842" h="1129842">
                <a:moveTo>
                  <a:pt x="0" y="0"/>
                </a:moveTo>
                <a:lnTo>
                  <a:pt x="1129842" y="0"/>
                </a:lnTo>
                <a:lnTo>
                  <a:pt x="1129842" y="1129842"/>
                </a:lnTo>
                <a:lnTo>
                  <a:pt x="0" y="1129842"/>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5" name="Freeform 15"/>
          <p:cNvSpPr/>
          <p:nvPr/>
        </p:nvSpPr>
        <p:spPr>
          <a:xfrm>
            <a:off x="7408344" y="7429946"/>
            <a:ext cx="1129842" cy="1129842"/>
          </a:xfrm>
          <a:custGeom>
            <a:avLst/>
            <a:gdLst/>
            <a:ahLst/>
            <a:cxnLst/>
            <a:rect l="l" t="t" r="r" b="b"/>
            <a:pathLst>
              <a:path w="1129842" h="1129842">
                <a:moveTo>
                  <a:pt x="0" y="0"/>
                </a:moveTo>
                <a:lnTo>
                  <a:pt x="1129842" y="0"/>
                </a:lnTo>
                <a:lnTo>
                  <a:pt x="1129842" y="1129841"/>
                </a:lnTo>
                <a:lnTo>
                  <a:pt x="0" y="1129841"/>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16" name="Freeform 16"/>
          <p:cNvSpPr/>
          <p:nvPr/>
        </p:nvSpPr>
        <p:spPr>
          <a:xfrm>
            <a:off x="7685907" y="3757718"/>
            <a:ext cx="574717" cy="862614"/>
          </a:xfrm>
          <a:custGeom>
            <a:avLst/>
            <a:gdLst/>
            <a:ahLst/>
            <a:cxnLst/>
            <a:rect l="l" t="t" r="r" b="b"/>
            <a:pathLst>
              <a:path w="574717" h="862614">
                <a:moveTo>
                  <a:pt x="0" y="0"/>
                </a:moveTo>
                <a:lnTo>
                  <a:pt x="574717" y="0"/>
                </a:lnTo>
                <a:lnTo>
                  <a:pt x="574717" y="862615"/>
                </a:lnTo>
                <a:lnTo>
                  <a:pt x="0" y="862615"/>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
        <p:nvSpPr>
          <p:cNvPr id="17" name="Freeform 17"/>
          <p:cNvSpPr/>
          <p:nvPr/>
        </p:nvSpPr>
        <p:spPr>
          <a:xfrm>
            <a:off x="7452974" y="2643799"/>
            <a:ext cx="1040582" cy="671648"/>
          </a:xfrm>
          <a:custGeom>
            <a:avLst/>
            <a:gdLst/>
            <a:ahLst/>
            <a:cxnLst/>
            <a:rect l="l" t="t" r="r" b="b"/>
            <a:pathLst>
              <a:path w="1040582" h="671648">
                <a:moveTo>
                  <a:pt x="0" y="0"/>
                </a:moveTo>
                <a:lnTo>
                  <a:pt x="1040582" y="0"/>
                </a:lnTo>
                <a:lnTo>
                  <a:pt x="1040582" y="671649"/>
                </a:lnTo>
                <a:lnTo>
                  <a:pt x="0" y="671649"/>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a:p>
        </p:txBody>
      </p:sp>
      <p:sp>
        <p:nvSpPr>
          <p:cNvPr id="18" name="Freeform 18"/>
          <p:cNvSpPr/>
          <p:nvPr/>
        </p:nvSpPr>
        <p:spPr>
          <a:xfrm>
            <a:off x="7678359" y="5040174"/>
            <a:ext cx="582265" cy="862614"/>
          </a:xfrm>
          <a:custGeom>
            <a:avLst/>
            <a:gdLst/>
            <a:ahLst/>
            <a:cxnLst/>
            <a:rect l="l" t="t" r="r" b="b"/>
            <a:pathLst>
              <a:path w="582265" h="862614">
                <a:moveTo>
                  <a:pt x="0" y="0"/>
                </a:moveTo>
                <a:lnTo>
                  <a:pt x="582265" y="0"/>
                </a:lnTo>
                <a:lnTo>
                  <a:pt x="582265" y="862614"/>
                </a:lnTo>
                <a:lnTo>
                  <a:pt x="0" y="862614"/>
                </a:lnTo>
                <a:lnTo>
                  <a:pt x="0" y="0"/>
                </a:lnTo>
                <a:close/>
              </a:path>
            </a:pathLst>
          </a:custGeom>
          <a:blipFill>
            <a:blip r:embed="rId15">
              <a:extLst>
                <a:ext uri="{96DAC541-7B7A-43D3-8B79-37D633B846F1}">
                  <asvg:svgBlip xmlns:asvg="http://schemas.microsoft.com/office/drawing/2016/SVG/main" xmlns="" r:embed="rId16"/>
                </a:ext>
              </a:extLst>
            </a:blip>
            <a:stretch>
              <a:fillRect/>
            </a:stretch>
          </a:blipFill>
        </p:spPr>
        <p:txBody>
          <a:bodyPr/>
          <a:lstStyle/>
          <a:p>
            <a:endParaRPr lang="en-GB"/>
          </a:p>
        </p:txBody>
      </p:sp>
      <p:sp>
        <p:nvSpPr>
          <p:cNvPr id="19" name="Freeform 19"/>
          <p:cNvSpPr/>
          <p:nvPr/>
        </p:nvSpPr>
        <p:spPr>
          <a:xfrm>
            <a:off x="7543352" y="6321888"/>
            <a:ext cx="852279" cy="904930"/>
          </a:xfrm>
          <a:custGeom>
            <a:avLst/>
            <a:gdLst/>
            <a:ahLst/>
            <a:cxnLst/>
            <a:rect l="l" t="t" r="r" b="b"/>
            <a:pathLst>
              <a:path w="852279" h="904930">
                <a:moveTo>
                  <a:pt x="0" y="0"/>
                </a:moveTo>
                <a:lnTo>
                  <a:pt x="852279" y="0"/>
                </a:lnTo>
                <a:lnTo>
                  <a:pt x="852279" y="904930"/>
                </a:lnTo>
                <a:lnTo>
                  <a:pt x="0" y="904930"/>
                </a:lnTo>
                <a:lnTo>
                  <a:pt x="0" y="0"/>
                </a:lnTo>
                <a:close/>
              </a:path>
            </a:pathLst>
          </a:custGeom>
          <a:blipFill>
            <a:blip r:embed="rId17">
              <a:extLst>
                <a:ext uri="{96DAC541-7B7A-43D3-8B79-37D633B846F1}">
                  <asvg:svgBlip xmlns:asvg="http://schemas.microsoft.com/office/drawing/2016/SVG/main" xmlns="" r:embed="rId18"/>
                </a:ext>
              </a:extLst>
            </a:blip>
            <a:stretch>
              <a:fillRect/>
            </a:stretch>
          </a:blipFill>
        </p:spPr>
        <p:txBody>
          <a:bodyPr/>
          <a:lstStyle/>
          <a:p>
            <a:endParaRPr lang="en-GB"/>
          </a:p>
        </p:txBody>
      </p:sp>
      <p:sp>
        <p:nvSpPr>
          <p:cNvPr id="20" name="Freeform 20"/>
          <p:cNvSpPr/>
          <p:nvPr/>
        </p:nvSpPr>
        <p:spPr>
          <a:xfrm>
            <a:off x="7495870" y="7731643"/>
            <a:ext cx="954790" cy="652729"/>
          </a:xfrm>
          <a:custGeom>
            <a:avLst/>
            <a:gdLst/>
            <a:ahLst/>
            <a:cxnLst/>
            <a:rect l="l" t="t" r="r" b="b"/>
            <a:pathLst>
              <a:path w="954790" h="652729">
                <a:moveTo>
                  <a:pt x="0" y="0"/>
                </a:moveTo>
                <a:lnTo>
                  <a:pt x="954790" y="0"/>
                </a:lnTo>
                <a:lnTo>
                  <a:pt x="954790" y="652729"/>
                </a:lnTo>
                <a:lnTo>
                  <a:pt x="0" y="652729"/>
                </a:lnTo>
                <a:lnTo>
                  <a:pt x="0" y="0"/>
                </a:lnTo>
                <a:close/>
              </a:path>
            </a:pathLst>
          </a:custGeom>
          <a:blipFill>
            <a:blip r:embed="rId19">
              <a:extLst>
                <a:ext uri="{96DAC541-7B7A-43D3-8B79-37D633B846F1}">
                  <asvg:svgBlip xmlns:asvg="http://schemas.microsoft.com/office/drawing/2016/SVG/main" xmlns="" r:embed="rId20"/>
                </a:ext>
              </a:extLst>
            </a:blip>
            <a:stretch>
              <a:fillRect/>
            </a:stretch>
          </a:blipFill>
        </p:spPr>
        <p:txBody>
          <a:bodyPr/>
          <a:lstStyle/>
          <a:p>
            <a:endParaRPr lang="en-GB"/>
          </a:p>
        </p:txBody>
      </p:sp>
      <p:sp>
        <p:nvSpPr>
          <p:cNvPr id="21" name="Freeform 21"/>
          <p:cNvSpPr/>
          <p:nvPr/>
        </p:nvSpPr>
        <p:spPr>
          <a:xfrm>
            <a:off x="10629315" y="4905233"/>
            <a:ext cx="3404174" cy="3868379"/>
          </a:xfrm>
          <a:custGeom>
            <a:avLst/>
            <a:gdLst/>
            <a:ahLst/>
            <a:cxnLst/>
            <a:rect l="l" t="t" r="r" b="b"/>
            <a:pathLst>
              <a:path w="3404174" h="3868379">
                <a:moveTo>
                  <a:pt x="0" y="0"/>
                </a:moveTo>
                <a:lnTo>
                  <a:pt x="3404174" y="0"/>
                </a:lnTo>
                <a:lnTo>
                  <a:pt x="3404174" y="3868379"/>
                </a:lnTo>
                <a:lnTo>
                  <a:pt x="0" y="3868379"/>
                </a:lnTo>
                <a:lnTo>
                  <a:pt x="0" y="0"/>
                </a:lnTo>
                <a:close/>
              </a:path>
            </a:pathLst>
          </a:custGeom>
          <a:blipFill>
            <a:blip r:embed="rId21">
              <a:extLst>
                <a:ext uri="{96DAC541-7B7A-43D3-8B79-37D633B846F1}">
                  <asvg:svgBlip xmlns:asvg="http://schemas.microsoft.com/office/drawing/2016/SVG/main" xmlns="" r:embed="rId22"/>
                </a:ext>
              </a:extLst>
            </a:blip>
            <a:stretch>
              <a:fillRect/>
            </a:stretch>
          </a:blipFill>
        </p:spPr>
        <p:txBody>
          <a:bodyPr/>
          <a:lstStyle/>
          <a:p>
            <a:endParaRPr lang="en-GB"/>
          </a:p>
        </p:txBody>
      </p:sp>
      <p:sp>
        <p:nvSpPr>
          <p:cNvPr id="22" name="TextBox 22"/>
          <p:cNvSpPr txBox="1"/>
          <p:nvPr/>
        </p:nvSpPr>
        <p:spPr>
          <a:xfrm>
            <a:off x="3320274" y="1710202"/>
            <a:ext cx="5320455" cy="672973"/>
          </a:xfrm>
          <a:prstGeom prst="rect">
            <a:avLst/>
          </a:prstGeom>
        </p:spPr>
        <p:txBody>
          <a:bodyPr lIns="0" tIns="0" rIns="0" bIns="0" rtlCol="0" anchor="t">
            <a:spAutoFit/>
          </a:bodyPr>
          <a:lstStyle/>
          <a:p>
            <a:pPr algn="ctr">
              <a:lnSpc>
                <a:spcPts val="5431"/>
              </a:lnSpc>
              <a:spcBef>
                <a:spcPct val="0"/>
              </a:spcBef>
            </a:pPr>
            <a:r>
              <a:rPr lang="en-US" sz="3879">
                <a:solidFill>
                  <a:srgbClr val="029E9C"/>
                </a:solidFill>
                <a:latin typeface="Chewy"/>
              </a:rPr>
              <a:t>5, 4, 3, 2 ,1 </a:t>
            </a:r>
          </a:p>
        </p:txBody>
      </p:sp>
      <p:sp>
        <p:nvSpPr>
          <p:cNvPr id="23" name="TextBox 23"/>
          <p:cNvSpPr txBox="1"/>
          <p:nvPr/>
        </p:nvSpPr>
        <p:spPr>
          <a:xfrm>
            <a:off x="9758700" y="1771419"/>
            <a:ext cx="5145403" cy="3454084"/>
          </a:xfrm>
          <a:prstGeom prst="rect">
            <a:avLst/>
          </a:prstGeom>
        </p:spPr>
        <p:txBody>
          <a:bodyPr lIns="0" tIns="0" rIns="0" bIns="0" rtlCol="0" anchor="t">
            <a:spAutoFit/>
          </a:bodyPr>
          <a:lstStyle/>
          <a:p>
            <a:pPr algn="ctr">
              <a:lnSpc>
                <a:spcPts val="5438"/>
              </a:lnSpc>
            </a:pPr>
            <a:r>
              <a:rPr lang="en-US" sz="3884">
                <a:solidFill>
                  <a:srgbClr val="029E9C"/>
                </a:solidFill>
                <a:latin typeface="Chewy"/>
              </a:rPr>
              <a:t>Be a Tree</a:t>
            </a:r>
          </a:p>
          <a:p>
            <a:pPr algn="ctr">
              <a:lnSpc>
                <a:spcPts val="3079"/>
              </a:lnSpc>
            </a:pPr>
            <a:r>
              <a:rPr lang="en-US" sz="2199">
                <a:solidFill>
                  <a:srgbClr val="000000"/>
                </a:solidFill>
                <a:latin typeface="BentonSans 3"/>
              </a:rPr>
              <a:t>I am firmly planted. I feel my feet rooted to the ground. My back is a strong trunk helping me feel stable in the moment. I feel my toes connecting with the ground. My arms are my branches. I feel them reach out into the world.</a:t>
            </a:r>
          </a:p>
          <a:p>
            <a:pPr algn="ctr">
              <a:lnSpc>
                <a:spcPts val="3346"/>
              </a:lnSpc>
              <a:spcBef>
                <a:spcPct val="0"/>
              </a:spcBef>
            </a:pPr>
            <a:endParaRPr lang="en-US" sz="2199">
              <a:solidFill>
                <a:srgbClr val="000000"/>
              </a:solidFill>
              <a:latin typeface="BentonSans 3"/>
            </a:endParaRPr>
          </a:p>
        </p:txBody>
      </p:sp>
      <p:sp>
        <p:nvSpPr>
          <p:cNvPr id="24" name="TextBox 24"/>
          <p:cNvSpPr txBox="1"/>
          <p:nvPr/>
        </p:nvSpPr>
        <p:spPr>
          <a:xfrm>
            <a:off x="5788819" y="416204"/>
            <a:ext cx="6710362" cy="872556"/>
          </a:xfrm>
          <a:prstGeom prst="rect">
            <a:avLst/>
          </a:prstGeom>
        </p:spPr>
        <p:txBody>
          <a:bodyPr lIns="0" tIns="0" rIns="0" bIns="0" rtlCol="0" anchor="t">
            <a:spAutoFit/>
          </a:bodyPr>
          <a:lstStyle/>
          <a:p>
            <a:pPr algn="ctr">
              <a:lnSpc>
                <a:spcPts val="6591"/>
              </a:lnSpc>
              <a:spcBef>
                <a:spcPct val="0"/>
              </a:spcBef>
            </a:pPr>
            <a:r>
              <a:rPr lang="en-US" sz="6218">
                <a:solidFill>
                  <a:srgbClr val="FF8A2F"/>
                </a:solidFill>
                <a:latin typeface="Chewy"/>
              </a:rPr>
              <a:t>Grounding Techniques</a:t>
            </a:r>
          </a:p>
        </p:txBody>
      </p:sp>
      <p:sp>
        <p:nvSpPr>
          <p:cNvPr id="25" name="TextBox 25"/>
          <p:cNvSpPr txBox="1"/>
          <p:nvPr/>
        </p:nvSpPr>
        <p:spPr>
          <a:xfrm>
            <a:off x="3399366" y="2686571"/>
            <a:ext cx="3424833" cy="557530"/>
          </a:xfrm>
          <a:prstGeom prst="rect">
            <a:avLst/>
          </a:prstGeom>
        </p:spPr>
        <p:txBody>
          <a:bodyPr lIns="0" tIns="0" rIns="0" bIns="0" rtlCol="0" anchor="t">
            <a:spAutoFit/>
          </a:bodyPr>
          <a:lstStyle/>
          <a:p>
            <a:pPr algn="ctr">
              <a:lnSpc>
                <a:spcPts val="3710"/>
              </a:lnSpc>
              <a:spcBef>
                <a:spcPct val="0"/>
              </a:spcBef>
            </a:pPr>
            <a:r>
              <a:rPr lang="en-US" sz="3500">
                <a:solidFill>
                  <a:srgbClr val="000000"/>
                </a:solidFill>
                <a:latin typeface="BentonSans 3"/>
              </a:rPr>
              <a:t>5 things I can see</a:t>
            </a:r>
          </a:p>
        </p:txBody>
      </p:sp>
      <p:sp>
        <p:nvSpPr>
          <p:cNvPr id="26" name="TextBox 26"/>
          <p:cNvSpPr txBox="1"/>
          <p:nvPr/>
        </p:nvSpPr>
        <p:spPr>
          <a:xfrm>
            <a:off x="3396241" y="3914745"/>
            <a:ext cx="3636466" cy="557530"/>
          </a:xfrm>
          <a:prstGeom prst="rect">
            <a:avLst/>
          </a:prstGeom>
        </p:spPr>
        <p:txBody>
          <a:bodyPr lIns="0" tIns="0" rIns="0" bIns="0" rtlCol="0" anchor="t">
            <a:spAutoFit/>
          </a:bodyPr>
          <a:lstStyle/>
          <a:p>
            <a:pPr algn="ctr">
              <a:lnSpc>
                <a:spcPts val="3710"/>
              </a:lnSpc>
              <a:spcBef>
                <a:spcPct val="0"/>
              </a:spcBef>
            </a:pPr>
            <a:r>
              <a:rPr lang="en-US" sz="3500">
                <a:solidFill>
                  <a:srgbClr val="000000"/>
                </a:solidFill>
                <a:latin typeface="BentonSans 3"/>
              </a:rPr>
              <a:t>4 things I can hear</a:t>
            </a:r>
          </a:p>
        </p:txBody>
      </p:sp>
      <p:sp>
        <p:nvSpPr>
          <p:cNvPr id="27" name="TextBox 27"/>
          <p:cNvSpPr txBox="1"/>
          <p:nvPr/>
        </p:nvSpPr>
        <p:spPr>
          <a:xfrm>
            <a:off x="3397803" y="5178429"/>
            <a:ext cx="3795117" cy="557530"/>
          </a:xfrm>
          <a:prstGeom prst="rect">
            <a:avLst/>
          </a:prstGeom>
        </p:spPr>
        <p:txBody>
          <a:bodyPr lIns="0" tIns="0" rIns="0" bIns="0" rtlCol="0" anchor="t">
            <a:spAutoFit/>
          </a:bodyPr>
          <a:lstStyle/>
          <a:p>
            <a:pPr algn="ctr">
              <a:lnSpc>
                <a:spcPts val="3710"/>
              </a:lnSpc>
              <a:spcBef>
                <a:spcPct val="0"/>
              </a:spcBef>
            </a:pPr>
            <a:r>
              <a:rPr lang="en-US" sz="3500">
                <a:solidFill>
                  <a:srgbClr val="000000"/>
                </a:solidFill>
                <a:latin typeface="BentonSans 3"/>
              </a:rPr>
              <a:t>3 things I can smell</a:t>
            </a:r>
          </a:p>
        </p:txBody>
      </p:sp>
      <p:sp>
        <p:nvSpPr>
          <p:cNvPr id="28" name="TextBox 28"/>
          <p:cNvSpPr txBox="1"/>
          <p:nvPr/>
        </p:nvSpPr>
        <p:spPr>
          <a:xfrm>
            <a:off x="3398324" y="6439458"/>
            <a:ext cx="3877717" cy="557530"/>
          </a:xfrm>
          <a:prstGeom prst="rect">
            <a:avLst/>
          </a:prstGeom>
        </p:spPr>
        <p:txBody>
          <a:bodyPr lIns="0" tIns="0" rIns="0" bIns="0" rtlCol="0" anchor="t">
            <a:spAutoFit/>
          </a:bodyPr>
          <a:lstStyle/>
          <a:p>
            <a:pPr algn="ctr">
              <a:lnSpc>
                <a:spcPts val="3710"/>
              </a:lnSpc>
              <a:spcBef>
                <a:spcPct val="0"/>
              </a:spcBef>
            </a:pPr>
            <a:r>
              <a:rPr lang="en-US" sz="3500">
                <a:solidFill>
                  <a:srgbClr val="000000"/>
                </a:solidFill>
                <a:latin typeface="BentonSans 3"/>
              </a:rPr>
              <a:t>2 things I can touch</a:t>
            </a:r>
          </a:p>
        </p:txBody>
      </p:sp>
      <p:sp>
        <p:nvSpPr>
          <p:cNvPr id="29" name="TextBox 29"/>
          <p:cNvSpPr txBox="1"/>
          <p:nvPr/>
        </p:nvSpPr>
        <p:spPr>
          <a:xfrm>
            <a:off x="3399366" y="7764955"/>
            <a:ext cx="3876675" cy="557530"/>
          </a:xfrm>
          <a:prstGeom prst="rect">
            <a:avLst/>
          </a:prstGeom>
        </p:spPr>
        <p:txBody>
          <a:bodyPr lIns="0" tIns="0" rIns="0" bIns="0" rtlCol="0" anchor="t">
            <a:spAutoFit/>
          </a:bodyPr>
          <a:lstStyle/>
          <a:p>
            <a:pPr>
              <a:lnSpc>
                <a:spcPts val="3710"/>
              </a:lnSpc>
              <a:spcBef>
                <a:spcPct val="0"/>
              </a:spcBef>
            </a:pPr>
            <a:r>
              <a:rPr lang="en-US" sz="3500">
                <a:solidFill>
                  <a:srgbClr val="000000"/>
                </a:solidFill>
                <a:latin typeface="BentonSans 3"/>
              </a:rPr>
              <a:t>1 thing I can taste</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10711631">
            <a:off x="581377" y="5359097"/>
            <a:ext cx="6168497" cy="1788864"/>
          </a:xfrm>
          <a:custGeom>
            <a:avLst/>
            <a:gdLst/>
            <a:ahLst/>
            <a:cxnLst/>
            <a:rect l="l" t="t" r="r" b="b"/>
            <a:pathLst>
              <a:path w="6168497" h="1788864">
                <a:moveTo>
                  <a:pt x="0" y="0"/>
                </a:moveTo>
                <a:lnTo>
                  <a:pt x="6168497" y="0"/>
                </a:lnTo>
                <a:lnTo>
                  <a:pt x="6168497" y="1788864"/>
                </a:lnTo>
                <a:lnTo>
                  <a:pt x="0" y="1788864"/>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3" name="Freeform 3"/>
          <p:cNvSpPr/>
          <p:nvPr/>
        </p:nvSpPr>
        <p:spPr>
          <a:xfrm>
            <a:off x="820720" y="631102"/>
            <a:ext cx="3400156" cy="1449317"/>
          </a:xfrm>
          <a:custGeom>
            <a:avLst/>
            <a:gdLst/>
            <a:ahLst/>
            <a:cxnLst/>
            <a:rect l="l" t="t" r="r" b="b"/>
            <a:pathLst>
              <a:path w="3400156" h="1449317">
                <a:moveTo>
                  <a:pt x="0" y="0"/>
                </a:moveTo>
                <a:lnTo>
                  <a:pt x="3400156" y="0"/>
                </a:lnTo>
                <a:lnTo>
                  <a:pt x="3400156" y="1449316"/>
                </a:lnTo>
                <a:lnTo>
                  <a:pt x="0" y="1449316"/>
                </a:lnTo>
                <a:lnTo>
                  <a:pt x="0" y="0"/>
                </a:lnTo>
                <a:close/>
              </a:path>
            </a:pathLst>
          </a:custGeom>
          <a:blipFill>
            <a:blip r:embed="rId4"/>
            <a:stretch>
              <a:fillRect/>
            </a:stretch>
          </a:blipFill>
        </p:spPr>
        <p:txBody>
          <a:bodyPr/>
          <a:lstStyle/>
          <a:p>
            <a:endParaRPr lang="en-GB"/>
          </a:p>
        </p:txBody>
      </p:sp>
      <p:sp>
        <p:nvSpPr>
          <p:cNvPr id="4" name="Freeform 4"/>
          <p:cNvSpPr/>
          <p:nvPr/>
        </p:nvSpPr>
        <p:spPr>
          <a:xfrm>
            <a:off x="4244572" y="25893"/>
            <a:ext cx="2659734" cy="2659734"/>
          </a:xfrm>
          <a:custGeom>
            <a:avLst/>
            <a:gdLst/>
            <a:ahLst/>
            <a:cxnLst/>
            <a:rect l="l" t="t" r="r" b="b"/>
            <a:pathLst>
              <a:path w="2659734" h="2659734">
                <a:moveTo>
                  <a:pt x="0" y="0"/>
                </a:moveTo>
                <a:lnTo>
                  <a:pt x="2659734" y="0"/>
                </a:lnTo>
                <a:lnTo>
                  <a:pt x="2659734" y="2659734"/>
                </a:lnTo>
                <a:lnTo>
                  <a:pt x="0" y="2659734"/>
                </a:lnTo>
                <a:lnTo>
                  <a:pt x="0" y="0"/>
                </a:lnTo>
                <a:close/>
              </a:path>
            </a:pathLst>
          </a:custGeom>
          <a:blipFill>
            <a:blip r:embed="rId5"/>
            <a:stretch>
              <a:fillRect/>
            </a:stretch>
          </a:blipFill>
        </p:spPr>
        <p:txBody>
          <a:bodyPr/>
          <a:lstStyle/>
          <a:p>
            <a:endParaRPr lang="en-GB"/>
          </a:p>
        </p:txBody>
      </p:sp>
      <p:sp>
        <p:nvSpPr>
          <p:cNvPr id="5" name="Freeform 5"/>
          <p:cNvSpPr/>
          <p:nvPr/>
        </p:nvSpPr>
        <p:spPr>
          <a:xfrm rot="5400000">
            <a:off x="3721625" y="3640364"/>
            <a:ext cx="11731790" cy="3006271"/>
          </a:xfrm>
          <a:custGeom>
            <a:avLst/>
            <a:gdLst/>
            <a:ahLst/>
            <a:cxnLst/>
            <a:rect l="l" t="t" r="r" b="b"/>
            <a:pathLst>
              <a:path w="11731790" h="3006271">
                <a:moveTo>
                  <a:pt x="0" y="0"/>
                </a:moveTo>
                <a:lnTo>
                  <a:pt x="11731790" y="0"/>
                </a:lnTo>
                <a:lnTo>
                  <a:pt x="11731790" y="3006272"/>
                </a:lnTo>
                <a:lnTo>
                  <a:pt x="0" y="3006272"/>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txBody>
          <a:bodyPr/>
          <a:lstStyle/>
          <a:p>
            <a:endParaRPr lang="en-GB"/>
          </a:p>
        </p:txBody>
      </p:sp>
      <p:grpSp>
        <p:nvGrpSpPr>
          <p:cNvPr id="6" name="Group 6"/>
          <p:cNvGrpSpPr/>
          <p:nvPr/>
        </p:nvGrpSpPr>
        <p:grpSpPr>
          <a:xfrm>
            <a:off x="10121458" y="-895181"/>
            <a:ext cx="8736186" cy="11335564"/>
            <a:chOff x="0" y="0"/>
            <a:chExt cx="2300889" cy="2985498"/>
          </a:xfrm>
        </p:grpSpPr>
        <p:sp>
          <p:nvSpPr>
            <p:cNvPr id="7" name="Freeform 7"/>
            <p:cNvSpPr/>
            <p:nvPr/>
          </p:nvSpPr>
          <p:spPr>
            <a:xfrm>
              <a:off x="0" y="0"/>
              <a:ext cx="2300888" cy="2985498"/>
            </a:xfrm>
            <a:custGeom>
              <a:avLst/>
              <a:gdLst/>
              <a:ahLst/>
              <a:cxnLst/>
              <a:rect l="l" t="t" r="r" b="b"/>
              <a:pathLst>
                <a:path w="2300888" h="2985498">
                  <a:moveTo>
                    <a:pt x="0" y="0"/>
                  </a:moveTo>
                  <a:lnTo>
                    <a:pt x="2300888" y="0"/>
                  </a:lnTo>
                  <a:lnTo>
                    <a:pt x="2300888" y="2985498"/>
                  </a:lnTo>
                  <a:lnTo>
                    <a:pt x="0" y="2985498"/>
                  </a:lnTo>
                  <a:close/>
                </a:path>
              </a:pathLst>
            </a:custGeom>
            <a:solidFill>
              <a:srgbClr val="F28500"/>
            </a:solidFill>
          </p:spPr>
          <p:txBody>
            <a:bodyPr/>
            <a:lstStyle/>
            <a:p>
              <a:endParaRPr lang="en-GB"/>
            </a:p>
          </p:txBody>
        </p:sp>
        <p:sp>
          <p:nvSpPr>
            <p:cNvPr id="8" name="TextBox 8"/>
            <p:cNvSpPr txBox="1"/>
            <p:nvPr/>
          </p:nvSpPr>
          <p:spPr>
            <a:xfrm>
              <a:off x="0" y="-76200"/>
              <a:ext cx="812800" cy="889000"/>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a:off x="9587520" y="5913599"/>
            <a:ext cx="1531490" cy="1531490"/>
          </a:xfrm>
          <a:custGeom>
            <a:avLst/>
            <a:gdLst/>
            <a:ahLst/>
            <a:cxnLst/>
            <a:rect l="l" t="t" r="r" b="b"/>
            <a:pathLst>
              <a:path w="1531490" h="1531490">
                <a:moveTo>
                  <a:pt x="0" y="0"/>
                </a:moveTo>
                <a:lnTo>
                  <a:pt x="1531489" y="0"/>
                </a:lnTo>
                <a:lnTo>
                  <a:pt x="1531489" y="1531490"/>
                </a:lnTo>
                <a:lnTo>
                  <a:pt x="0" y="153149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p>
        </p:txBody>
      </p:sp>
      <p:sp>
        <p:nvSpPr>
          <p:cNvPr id="10" name="Freeform 10"/>
          <p:cNvSpPr/>
          <p:nvPr/>
        </p:nvSpPr>
        <p:spPr>
          <a:xfrm>
            <a:off x="9587520" y="1826320"/>
            <a:ext cx="1531490" cy="1080806"/>
          </a:xfrm>
          <a:custGeom>
            <a:avLst/>
            <a:gdLst/>
            <a:ahLst/>
            <a:cxnLst/>
            <a:rect l="l" t="t" r="r" b="b"/>
            <a:pathLst>
              <a:path w="1531490" h="1080806">
                <a:moveTo>
                  <a:pt x="0" y="0"/>
                </a:moveTo>
                <a:lnTo>
                  <a:pt x="1531489" y="0"/>
                </a:lnTo>
                <a:lnTo>
                  <a:pt x="1531489" y="1080806"/>
                </a:lnTo>
                <a:lnTo>
                  <a:pt x="0" y="1080806"/>
                </a:lnTo>
                <a:lnTo>
                  <a:pt x="0" y="0"/>
                </a:lnTo>
                <a:close/>
              </a:path>
            </a:pathLst>
          </a:custGeom>
          <a:blipFill>
            <a:blip r:embed="rId10"/>
            <a:stretch>
              <a:fillRect/>
            </a:stretch>
          </a:blipFill>
        </p:spPr>
        <p:txBody>
          <a:bodyPr/>
          <a:lstStyle/>
          <a:p>
            <a:endParaRPr lang="en-GB"/>
          </a:p>
        </p:txBody>
      </p:sp>
      <p:sp>
        <p:nvSpPr>
          <p:cNvPr id="11" name="Freeform 11"/>
          <p:cNvSpPr/>
          <p:nvPr/>
        </p:nvSpPr>
        <p:spPr>
          <a:xfrm>
            <a:off x="9559166" y="3761854"/>
            <a:ext cx="1531490" cy="1531490"/>
          </a:xfrm>
          <a:custGeom>
            <a:avLst/>
            <a:gdLst/>
            <a:ahLst/>
            <a:cxnLst/>
            <a:rect l="l" t="t" r="r" b="b"/>
            <a:pathLst>
              <a:path w="1531490" h="1531490">
                <a:moveTo>
                  <a:pt x="0" y="0"/>
                </a:moveTo>
                <a:lnTo>
                  <a:pt x="1531489" y="0"/>
                </a:lnTo>
                <a:lnTo>
                  <a:pt x="1531489" y="1531490"/>
                </a:lnTo>
                <a:lnTo>
                  <a:pt x="0" y="1531490"/>
                </a:lnTo>
                <a:lnTo>
                  <a:pt x="0" y="0"/>
                </a:lnTo>
                <a:close/>
              </a:path>
            </a:pathLst>
          </a:custGeom>
          <a:blipFill>
            <a:blip r:embed="rId11"/>
            <a:stretch>
              <a:fillRect/>
            </a:stretch>
          </a:blipFill>
        </p:spPr>
        <p:txBody>
          <a:bodyPr/>
          <a:lstStyle/>
          <a:p>
            <a:endParaRPr lang="en-GB"/>
          </a:p>
        </p:txBody>
      </p:sp>
      <p:sp>
        <p:nvSpPr>
          <p:cNvPr id="12" name="Freeform 12"/>
          <p:cNvSpPr/>
          <p:nvPr/>
        </p:nvSpPr>
        <p:spPr>
          <a:xfrm>
            <a:off x="9718701" y="8064214"/>
            <a:ext cx="1531490" cy="1531490"/>
          </a:xfrm>
          <a:custGeom>
            <a:avLst/>
            <a:gdLst/>
            <a:ahLst/>
            <a:cxnLst/>
            <a:rect l="l" t="t" r="r" b="b"/>
            <a:pathLst>
              <a:path w="1531490" h="1531490">
                <a:moveTo>
                  <a:pt x="0" y="0"/>
                </a:moveTo>
                <a:lnTo>
                  <a:pt x="1531490" y="0"/>
                </a:lnTo>
                <a:lnTo>
                  <a:pt x="1531490" y="1531489"/>
                </a:lnTo>
                <a:lnTo>
                  <a:pt x="0" y="1531489"/>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txBody>
          <a:bodyPr/>
          <a:lstStyle/>
          <a:p>
            <a:endParaRPr lang="en-GB"/>
          </a:p>
        </p:txBody>
      </p:sp>
      <p:sp>
        <p:nvSpPr>
          <p:cNvPr id="13" name="TextBox 13"/>
          <p:cNvSpPr txBox="1"/>
          <p:nvPr/>
        </p:nvSpPr>
        <p:spPr>
          <a:xfrm>
            <a:off x="9587520" y="559497"/>
            <a:ext cx="3401857" cy="571498"/>
          </a:xfrm>
          <a:prstGeom prst="rect">
            <a:avLst/>
          </a:prstGeom>
        </p:spPr>
        <p:txBody>
          <a:bodyPr lIns="0" tIns="0" rIns="0" bIns="0" rtlCol="0" anchor="t">
            <a:spAutoFit/>
          </a:bodyPr>
          <a:lstStyle/>
          <a:p>
            <a:pPr>
              <a:lnSpc>
                <a:spcPts val="4075"/>
              </a:lnSpc>
            </a:pPr>
            <a:r>
              <a:rPr lang="en-US" sz="3396">
                <a:solidFill>
                  <a:srgbClr val="FFFFFF"/>
                </a:solidFill>
                <a:latin typeface="BentonSans 2"/>
              </a:rPr>
              <a:t>Find us online...</a:t>
            </a:r>
          </a:p>
        </p:txBody>
      </p:sp>
      <p:sp>
        <p:nvSpPr>
          <p:cNvPr id="14" name="TextBox 14"/>
          <p:cNvSpPr txBox="1"/>
          <p:nvPr/>
        </p:nvSpPr>
        <p:spPr>
          <a:xfrm>
            <a:off x="797024" y="2871141"/>
            <a:ext cx="7287360" cy="3971983"/>
          </a:xfrm>
          <a:prstGeom prst="rect">
            <a:avLst/>
          </a:prstGeom>
        </p:spPr>
        <p:txBody>
          <a:bodyPr lIns="0" tIns="0" rIns="0" bIns="0" rtlCol="0" anchor="t">
            <a:spAutoFit/>
          </a:bodyPr>
          <a:lstStyle/>
          <a:p>
            <a:pPr>
              <a:lnSpc>
                <a:spcPts val="9905"/>
              </a:lnSpc>
            </a:pPr>
            <a:r>
              <a:rPr lang="en-US" sz="9004">
                <a:solidFill>
                  <a:srgbClr val="000000"/>
                </a:solidFill>
                <a:latin typeface="BentonSans 3 Bold"/>
              </a:rPr>
              <a:t>Hope you enjoyed this session!</a:t>
            </a:r>
          </a:p>
        </p:txBody>
      </p:sp>
      <p:sp>
        <p:nvSpPr>
          <p:cNvPr id="15" name="TextBox 15"/>
          <p:cNvSpPr txBox="1"/>
          <p:nvPr/>
        </p:nvSpPr>
        <p:spPr>
          <a:xfrm>
            <a:off x="1028700" y="7686348"/>
            <a:ext cx="7055684" cy="1076325"/>
          </a:xfrm>
          <a:prstGeom prst="rect">
            <a:avLst/>
          </a:prstGeom>
        </p:spPr>
        <p:txBody>
          <a:bodyPr lIns="0" tIns="0" rIns="0" bIns="0" rtlCol="0" anchor="t">
            <a:spAutoFit/>
          </a:bodyPr>
          <a:lstStyle/>
          <a:p>
            <a:pPr>
              <a:lnSpc>
                <a:spcPts val="4000"/>
              </a:lnSpc>
            </a:pPr>
            <a:r>
              <a:rPr lang="en-US" sz="3333">
                <a:solidFill>
                  <a:srgbClr val="000000"/>
                </a:solidFill>
                <a:latin typeface="BentonSans 4"/>
              </a:rPr>
              <a:t>Check out the RISE YouTube channel for more wellbeing videos!</a:t>
            </a:r>
          </a:p>
        </p:txBody>
      </p:sp>
      <p:sp>
        <p:nvSpPr>
          <p:cNvPr id="16" name="TextBox 16"/>
          <p:cNvSpPr txBox="1"/>
          <p:nvPr/>
        </p:nvSpPr>
        <p:spPr>
          <a:xfrm>
            <a:off x="11822386" y="1750120"/>
            <a:ext cx="4886971" cy="1257908"/>
          </a:xfrm>
          <a:prstGeom prst="rect">
            <a:avLst/>
          </a:prstGeom>
        </p:spPr>
        <p:txBody>
          <a:bodyPr lIns="0" tIns="0" rIns="0" bIns="0" rtlCol="0" anchor="t">
            <a:spAutoFit/>
          </a:bodyPr>
          <a:lstStyle/>
          <a:p>
            <a:pPr>
              <a:lnSpc>
                <a:spcPts val="4965"/>
              </a:lnSpc>
            </a:pPr>
            <a:r>
              <a:rPr lang="en-US" sz="4137" dirty="0">
                <a:solidFill>
                  <a:schemeClr val="bg1"/>
                </a:solidFill>
                <a:latin typeface="BentonSans 4"/>
                <a:hlinkClick r:id="rId14" tooltip="http://www.youtube.com/@rise-ne">
                  <a:extLst>
                    <a:ext uri="{A12FA001-AC4F-418D-AE19-62706E023703}">
                      <ahyp:hlinkClr xmlns:ahyp="http://schemas.microsoft.com/office/drawing/2018/hyperlinkcolor" xmlns="" val="tx"/>
                    </a:ext>
                  </a:extLst>
                </a:hlinkClick>
              </a:rPr>
              <a:t>www.youtube.com/@rise-ne</a:t>
            </a:r>
          </a:p>
        </p:txBody>
      </p:sp>
      <p:sp>
        <p:nvSpPr>
          <p:cNvPr id="17" name="TextBox 17"/>
          <p:cNvSpPr txBox="1"/>
          <p:nvPr/>
        </p:nvSpPr>
        <p:spPr>
          <a:xfrm>
            <a:off x="11822386" y="4075302"/>
            <a:ext cx="2986262" cy="697299"/>
          </a:xfrm>
          <a:prstGeom prst="rect">
            <a:avLst/>
          </a:prstGeom>
        </p:spPr>
        <p:txBody>
          <a:bodyPr lIns="0" tIns="0" rIns="0" bIns="0" rtlCol="0" anchor="t">
            <a:spAutoFit/>
          </a:bodyPr>
          <a:lstStyle/>
          <a:p>
            <a:pPr>
              <a:lnSpc>
                <a:spcPts val="4965"/>
              </a:lnSpc>
            </a:pPr>
            <a:r>
              <a:rPr lang="en-US" sz="4137">
                <a:solidFill>
                  <a:srgbClr val="FFFFFF"/>
                </a:solidFill>
                <a:latin typeface="BentonSans 4"/>
              </a:rPr>
              <a:t>@rise_mhst</a:t>
            </a:r>
          </a:p>
        </p:txBody>
      </p:sp>
      <p:sp>
        <p:nvSpPr>
          <p:cNvPr id="18" name="TextBox 18"/>
          <p:cNvSpPr txBox="1"/>
          <p:nvPr/>
        </p:nvSpPr>
        <p:spPr>
          <a:xfrm>
            <a:off x="11822386" y="8181648"/>
            <a:ext cx="5182250" cy="1318398"/>
          </a:xfrm>
          <a:prstGeom prst="rect">
            <a:avLst/>
          </a:prstGeom>
        </p:spPr>
        <p:txBody>
          <a:bodyPr lIns="0" tIns="0" rIns="0" bIns="0" rtlCol="0" anchor="t">
            <a:spAutoFit/>
          </a:bodyPr>
          <a:lstStyle/>
          <a:p>
            <a:pPr>
              <a:lnSpc>
                <a:spcPts val="4965"/>
              </a:lnSpc>
            </a:pPr>
            <a:r>
              <a:rPr lang="en-US" sz="4137">
                <a:solidFill>
                  <a:srgbClr val="FFFFFF"/>
                </a:solidFill>
                <a:latin typeface="BentonSans 4"/>
              </a:rPr>
              <a:t>rise.childrenssociety</a:t>
            </a:r>
          </a:p>
          <a:p>
            <a:pPr>
              <a:lnSpc>
                <a:spcPts val="4965"/>
              </a:lnSpc>
            </a:pPr>
            <a:r>
              <a:rPr lang="en-US" sz="4137">
                <a:solidFill>
                  <a:srgbClr val="FFFFFF"/>
                </a:solidFill>
                <a:latin typeface="BentonSans 4"/>
              </a:rPr>
              <a:t>.org.uk/</a:t>
            </a:r>
          </a:p>
        </p:txBody>
      </p:sp>
      <p:sp>
        <p:nvSpPr>
          <p:cNvPr id="19" name="TextBox 19"/>
          <p:cNvSpPr txBox="1"/>
          <p:nvPr/>
        </p:nvSpPr>
        <p:spPr>
          <a:xfrm>
            <a:off x="11822386" y="6177329"/>
            <a:ext cx="3437719" cy="697299"/>
          </a:xfrm>
          <a:prstGeom prst="rect">
            <a:avLst/>
          </a:prstGeom>
        </p:spPr>
        <p:txBody>
          <a:bodyPr lIns="0" tIns="0" rIns="0" bIns="0" rtlCol="0" anchor="t">
            <a:spAutoFit/>
          </a:bodyPr>
          <a:lstStyle/>
          <a:p>
            <a:pPr>
              <a:lnSpc>
                <a:spcPts val="4965"/>
              </a:lnSpc>
            </a:pPr>
            <a:r>
              <a:rPr lang="en-US" sz="4137">
                <a:solidFill>
                  <a:srgbClr val="FFFFFF"/>
                </a:solidFill>
                <a:latin typeface="BentonSans 4"/>
              </a:rPr>
              <a:t>@rise.ne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haredContentType xmlns="Microsoft.SharePoint.Taxonomy.ContentTypeSync" SourceId="19cbddb3-9fee-4a40-9ce6-089b8d8c7de8" ContentTypeId="0x0101" PreviousValue="false"/>
</file>

<file path=customXml/item2.xml><?xml version="1.0" encoding="utf-8"?>
<ct:contentTypeSchema xmlns:ct="http://schemas.microsoft.com/office/2006/metadata/contentType" xmlns:ma="http://schemas.microsoft.com/office/2006/metadata/properties/metaAttributes" ct:_="" ma:_="" ma:contentTypeName="Document" ma:contentTypeID="0x010100052E132749703C418420C54B39630A77" ma:contentTypeVersion="15" ma:contentTypeDescription="Create a new document." ma:contentTypeScope="" ma:versionID="964b073efe3d9ee794965caa0e3cf19f">
  <xsd:schema xmlns:xsd="http://www.w3.org/2001/XMLSchema" xmlns:xs="http://www.w3.org/2001/XMLSchema" xmlns:p="http://schemas.microsoft.com/office/2006/metadata/properties" xmlns:ns2="6685ccb4-fcca-47f0-a818-06ab270ca0f6" xmlns:ns3="80d7e9ed-a135-4b70-8148-0e8a41d5f883" xmlns:ns4="8d8f732e-64b2-4cf4-95c8-bed117c8a0f7" targetNamespace="http://schemas.microsoft.com/office/2006/metadata/properties" ma:root="true" ma:fieldsID="000b841d7153545628791c3a20bfec55" ns2:_="" ns3:_="" ns4:_="">
    <xsd:import namespace="6685ccb4-fcca-47f0-a818-06ab270ca0f6"/>
    <xsd:import namespace="80d7e9ed-a135-4b70-8148-0e8a41d5f883"/>
    <xsd:import namespace="8d8f732e-64b2-4cf4-95c8-bed117c8a0f7"/>
    <xsd:element name="properties">
      <xsd:complexType>
        <xsd:sequence>
          <xsd:element name="documentManagement">
            <xsd:complexType>
              <xsd:all>
                <xsd:element ref="ns2:Document_x0020_Type" minOccurs="0"/>
                <xsd:element ref="ns2:Expiry_x0020_Date" minOccurs="0"/>
                <xsd:element ref="ns2:File_x0020_Owner" minOccurs="0"/>
                <xsd:element ref="ns3:MediaServiceMetadata" minOccurs="0"/>
                <xsd:element ref="ns3:MediaServiceFastMetadata" minOccurs="0"/>
                <xsd:element ref="ns3:MediaServiceSearchProperties" minOccurs="0"/>
                <xsd:element ref="ns3:MediaServiceObjectDetectorVersions" minOccurs="0"/>
                <xsd:element ref="ns4:SharedWithUsers" minOccurs="0"/>
                <xsd:element ref="ns4:SharedWithDetails" minOccurs="0"/>
                <xsd:element ref="ns3:lcf76f155ced4ddcb4097134ff3c332f" minOccurs="0"/>
                <xsd:element ref="ns4:TaxCatchAll" minOccurs="0"/>
                <xsd:element ref="ns3:MediaServiceDateTaken"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85ccb4-fcca-47f0-a818-06ab270ca0f6" elementFormDefault="qualified">
    <xsd:import namespace="http://schemas.microsoft.com/office/2006/documentManagement/types"/>
    <xsd:import namespace="http://schemas.microsoft.com/office/infopath/2007/PartnerControls"/>
    <xsd:element name="Document_x0020_Type" ma:index="8" nillable="true" ma:displayName="Document Type" ma:format="Dropdown" ma:internalName="Document_x0020_Type" ma:readOnly="false">
      <xsd:simpleType>
        <xsd:restriction base="dms:Choice">
          <xsd:enumeration value="Agenda"/>
          <xsd:enumeration value="Briefing"/>
          <xsd:enumeration value="Calendar"/>
          <xsd:enumeration value="Contract &amp; Agreements"/>
          <xsd:enumeration value="Documentation"/>
          <xsd:enumeration value="Equality Impact Assessment"/>
          <xsd:enumeration value="Feedback"/>
          <xsd:enumeration value="Form"/>
          <xsd:enumeration value="Guide &amp; Helpsheet"/>
          <xsd:enumeration value="Menu"/>
          <xsd:enumeration value="Meeting Paper"/>
          <xsd:enumeration value="Minutes"/>
          <xsd:enumeration value="Note"/>
          <xsd:enumeration value="Paperwork"/>
          <xsd:enumeration value="Plan"/>
          <xsd:enumeration value="Policy"/>
          <xsd:enumeration value="Procedure"/>
          <xsd:enumeration value="Project"/>
          <xsd:enumeration value="Record"/>
          <xsd:enumeration value="Report"/>
          <xsd:enumeration value="Resource"/>
          <xsd:enumeration value="Statistics"/>
          <xsd:enumeration value="Template"/>
          <xsd:enumeration value="Training Material"/>
          <xsd:enumeration value="Tutorial"/>
        </xsd:restriction>
      </xsd:simpleType>
    </xsd:element>
    <xsd:element name="Expiry_x0020_Date" ma:index="9" nillable="true" ma:displayName="Expiry Date" ma:format="DateOnly" ma:internalName="Expiry_x0020_Date">
      <xsd:simpleType>
        <xsd:restriction base="dms:DateTime"/>
      </xsd:simpleType>
    </xsd:element>
    <xsd:element name="File_x0020_Owner" ma:index="10" nillable="true" ma:displayName="File Owner" ma:list="UserInfo" ma:SharePointGroup="0" ma:internalName="File_x0020_Owner"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80d7e9ed-a135-4b70-8148-0e8a41d5f883"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19cbddb3-9fee-4a40-9ce6-089b8d8c7de8" ma:termSetId="09814cd3-568e-fe90-9814-8d621ff8fb84" ma:anchorId="fba54fb3-c3e1-fe81-a776-ca4b69148c4d" ma:open="true" ma:isKeyword="false">
      <xsd:complexType>
        <xsd:sequence>
          <xsd:element ref="pc:Terms" minOccurs="0" maxOccurs="1"/>
        </xsd:sequence>
      </xsd:complexType>
    </xsd:element>
    <xsd:element name="MediaServiceDateTaken" ma:index="20" nillable="true" ma:displayName="MediaServiceDateTaken" ma:hidden="true" ma:indexed="true" ma:internalName="MediaServiceDateTaken"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d8f732e-64b2-4cf4-95c8-bed117c8a0f7"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bb15838e-2c48-46f6-b00e-6ae6e8865724}" ma:internalName="TaxCatchAll" ma:showField="CatchAllData" ma:web="8d8f732e-64b2-4cf4-95c8-bed117c8a0f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Document_x0020_Type xmlns="6685ccb4-fcca-47f0-a818-06ab270ca0f6" xsi:nil="true"/>
    <File_x0020_Owner xmlns="6685ccb4-fcca-47f0-a818-06ab270ca0f6">
      <UserInfo>
        <DisplayName/>
        <AccountId xsi:nil="true"/>
        <AccountType/>
      </UserInfo>
    </File_x0020_Owner>
    <Expiry_x0020_Date xmlns="6685ccb4-fcca-47f0-a818-06ab270ca0f6" xsi:nil="true"/>
    <SharedWithUsers xmlns="8d8f732e-64b2-4cf4-95c8-bed117c8a0f7">
      <UserInfo>
        <DisplayName>Sarah Robinson</DisplayName>
        <AccountId>10</AccountId>
        <AccountType/>
      </UserInfo>
    </SharedWithUsers>
    <lcf76f155ced4ddcb4097134ff3c332f xmlns="80d7e9ed-a135-4b70-8148-0e8a41d5f883">
      <Terms xmlns="http://schemas.microsoft.com/office/infopath/2007/PartnerControls"/>
    </lcf76f155ced4ddcb4097134ff3c332f>
    <TaxCatchAll xmlns="8d8f732e-64b2-4cf4-95c8-bed117c8a0f7" xsi:nil="true"/>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9B7F65E-780A-44F3-BC9C-299D2B83E212}">
  <ds:schemaRefs>
    <ds:schemaRef ds:uri="Microsoft.SharePoint.Taxonomy.ContentTypeSync"/>
  </ds:schemaRefs>
</ds:datastoreItem>
</file>

<file path=customXml/itemProps2.xml><?xml version="1.0" encoding="utf-8"?>
<ds:datastoreItem xmlns:ds="http://schemas.openxmlformats.org/officeDocument/2006/customXml" ds:itemID="{C78B24C4-9C42-44E5-B522-24C3A33EDF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85ccb4-fcca-47f0-a818-06ab270ca0f6"/>
    <ds:schemaRef ds:uri="80d7e9ed-a135-4b70-8148-0e8a41d5f883"/>
    <ds:schemaRef ds:uri="8d8f732e-64b2-4cf4-95c8-bed117c8a0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9F40AA4-8665-47A7-BA29-26961506C770}">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http://purl.org/dc/elements/1.1/"/>
    <ds:schemaRef ds:uri="8d8f732e-64b2-4cf4-95c8-bed117c8a0f7"/>
    <ds:schemaRef ds:uri="80d7e9ed-a135-4b70-8148-0e8a41d5f883"/>
    <ds:schemaRef ds:uri="6685ccb4-fcca-47f0-a818-06ab270ca0f6"/>
    <ds:schemaRef ds:uri="http://schemas.microsoft.com/office/2006/metadata/properties"/>
    <ds:schemaRef ds:uri="http://www.w3.org/XML/1998/namespace"/>
  </ds:schemaRefs>
</ds:datastoreItem>
</file>

<file path=customXml/itemProps4.xml><?xml version="1.0" encoding="utf-8"?>
<ds:datastoreItem xmlns:ds="http://schemas.openxmlformats.org/officeDocument/2006/customXml" ds:itemID="{A73F0A8E-B46E-493C-A3AF-A95242CF9CA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5020</Words>
  <Application>Microsoft Office PowerPoint</Application>
  <PresentationFormat>Custom</PresentationFormat>
  <Paragraphs>640</Paragraphs>
  <Slides>48</Slides>
  <Notes>47</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48</vt:i4>
      </vt:variant>
    </vt:vector>
  </HeadingPairs>
  <TitlesOfParts>
    <vt:vector size="61" baseType="lpstr">
      <vt:lpstr>BentonSans 3</vt:lpstr>
      <vt:lpstr>Arial</vt:lpstr>
      <vt:lpstr>BentonSans 3 Bold</vt:lpstr>
      <vt:lpstr>BentonSans 4</vt:lpstr>
      <vt:lpstr>Chewy</vt:lpstr>
      <vt:lpstr>Architects Daughter</vt:lpstr>
      <vt:lpstr>Calibri</vt:lpstr>
      <vt:lpstr>Aileron</vt:lpstr>
      <vt:lpstr>BentonSans 4 Bold</vt:lpstr>
      <vt:lpstr>Hit and Run</vt:lpstr>
      <vt:lpstr>BentonSans 1</vt:lpstr>
      <vt:lpstr>BentonSans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BOOKLET Rise Brain Buddies - Session 1</dc:title>
  <dc:creator>Annabel Gooseman</dc:creator>
  <cp:lastModifiedBy>Richardson, Suzanne</cp:lastModifiedBy>
  <cp:revision>67</cp:revision>
  <dcterms:created xsi:type="dcterms:W3CDTF">2006-08-16T00:00:00Z</dcterms:created>
  <dcterms:modified xsi:type="dcterms:W3CDTF">2026-02-03T09:05:06Z</dcterms:modified>
  <dc:identifier>DAFuISjRBdQ</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0x010100052E132749703C418420C54B39630A77</vt:lpwstr>
  </property>
  <property fmtid="{D5CDD505-2E9C-101B-9397-08002B2CF9AE}" pid="3" name="Order">
    <vt:lpwstr>2593800.00000000</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lpwstr/>
  </property>
  <property fmtid="{D5CDD505-2E9C-101B-9397-08002B2CF9AE}" pid="12" name="SharedWithUsers">
    <vt:lpwstr>10;#Sarah Robinson</vt:lpwstr>
  </property>
</Properties>
</file>