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2D050"/>
    <a:srgbClr val="5CC0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0" d="100"/>
          <a:sy n="60" d="100"/>
        </p:scale>
        <p:origin x="2550" y="11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78AC4B7-6698-4753-A77A-65AD19103CF3}" type="datetimeFigureOut">
              <a:rPr lang="en-GB" smtClean="0"/>
              <a:t>08/02/2023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1784109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8AC4B7-6698-4753-A77A-65AD19103CF3}" type="datetimeFigureOut">
              <a:rPr lang="en-GB" smtClean="0"/>
              <a:t>08/02/2023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328736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78AC4B7-6698-4753-A77A-65AD19103CF3}" type="datetimeFigureOut">
              <a:rPr lang="en-GB" smtClean="0"/>
              <a:t>08/02/2023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3259474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78AC4B7-6698-4753-A77A-65AD19103CF3}" type="datetimeFigureOut">
              <a:rPr lang="en-GB" smtClean="0"/>
              <a:t>08/02/2023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1427794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78AC4B7-6698-4753-A77A-65AD19103CF3}" type="datetimeFigureOut">
              <a:rPr lang="en-GB" smtClean="0"/>
              <a:t>08/02/2023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1492135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78AC4B7-6698-4753-A77A-65AD19103CF3}" type="datetimeFigureOut">
              <a:rPr lang="en-GB" smtClean="0"/>
              <a:t>08/02/2023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6263085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8AC4B7-6698-4753-A77A-65AD19103CF3}" type="datetimeFigureOut">
              <a:rPr lang="en-GB" smtClean="0"/>
              <a:t>08/02/2023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801057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78AC4B7-6698-4753-A77A-65AD19103CF3}" type="datetimeFigureOut">
              <a:rPr lang="en-GB" smtClean="0"/>
              <a:t>08/02/2023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16188652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78AC4B7-6698-4753-A77A-65AD19103CF3}" type="datetimeFigureOut">
              <a:rPr lang="en-GB" smtClean="0"/>
              <a:t>08/02/2023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3390130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8AC4B7-6698-4753-A77A-65AD19103CF3}" type="datetimeFigureOut">
              <a:rPr lang="en-GB" smtClean="0"/>
              <a:t>08/02/2023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418812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8AC4B7-6698-4753-A77A-65AD19103CF3}" type="datetimeFigureOut">
              <a:rPr lang="en-GB" smtClean="0"/>
              <a:t>08/02/2023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3490484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8AC4B7-6698-4753-A77A-65AD19103CF3}" type="datetimeFigureOut">
              <a:rPr lang="en-GB" smtClean="0"/>
              <a:t>08/02/2023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3E3691-A982-438E-9E35-CF3D04A05FB6}" type="slidenum">
              <a:rPr lang="en-GB" smtClean="0"/>
              <a:t>‹#›</a:t>
            </a:fld>
            <a:endParaRPr lang="en-GB"/>
          </a:p>
        </p:txBody>
      </p:sp>
    </p:spTree>
    <p:extLst>
      <p:ext uri="{BB962C8B-B14F-4D97-AF65-F5344CB8AC3E}">
        <p14:creationId xmlns:p14="http://schemas.microsoft.com/office/powerpoint/2010/main" val="6133679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nne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
            <a:ext cx="3570432" cy="742175"/>
          </a:xfrm>
          <a:prstGeom prst="rect">
            <a:avLst/>
          </a:prstGeom>
          <a:noFill/>
          <a:ln>
            <a:noFill/>
          </a:ln>
        </p:spPr>
      </p:pic>
      <p:sp>
        <p:nvSpPr>
          <p:cNvPr id="5" name="Text Box 2"/>
          <p:cNvSpPr txBox="1">
            <a:spLocks noChangeArrowheads="1"/>
          </p:cNvSpPr>
          <p:nvPr/>
        </p:nvSpPr>
        <p:spPr bwMode="auto">
          <a:xfrm>
            <a:off x="3620077" y="54699"/>
            <a:ext cx="4308187" cy="685800"/>
          </a:xfrm>
          <a:prstGeom prst="rect">
            <a:avLst/>
          </a:prstGeom>
          <a:solidFill>
            <a:srgbClr val="FF0000"/>
          </a:solidFill>
          <a:ln w="38100">
            <a:solidFill>
              <a:schemeClr val="tx1"/>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1400" b="1"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400" b="1" dirty="0" smtClean="0">
                <a:latin typeface="Comic Sans MS" panose="030F0702030302020204" pitchFamily="66" charset="0"/>
                <a:ea typeface="Calibri" panose="020F0502020204030204" pitchFamily="34" charset="0"/>
                <a:cs typeface="Times New Roman" panose="02020603050405020304" pitchFamily="18" charset="0"/>
              </a:rPr>
              <a:t>Year 6</a:t>
            </a:r>
          </a:p>
          <a:p>
            <a:pPr algn="ctr">
              <a:lnSpc>
                <a:spcPct val="107000"/>
              </a:lnSpc>
              <a:spcAft>
                <a:spcPts val="800"/>
              </a:spcAft>
            </a:pPr>
            <a:r>
              <a:rPr lang="en-GB" sz="1400" b="1" dirty="0" smtClean="0">
                <a:effectLst/>
                <a:latin typeface="Comic Sans MS" panose="030F0702030302020204" pitchFamily="66" charset="0"/>
                <a:ea typeface="Calibri" panose="020F0502020204030204" pitchFamily="34" charset="0"/>
                <a:cs typeface="Times New Roman" panose="02020603050405020304" pitchFamily="18" charset="0"/>
              </a:rPr>
              <a:t>Computing – Networks</a:t>
            </a:r>
            <a:endParaRPr lang="en-GB" sz="1400" b="1" dirty="0">
              <a:effectLst/>
              <a:latin typeface="Comic Sans MS" panose="030F0702030302020204" pitchFamily="66" charset="0"/>
              <a:ea typeface="Calibri" panose="020F0502020204030204" pitchFamily="34"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3523739991"/>
              </p:ext>
            </p:extLst>
          </p:nvPr>
        </p:nvGraphicFramePr>
        <p:xfrm>
          <a:off x="29180" y="780956"/>
          <a:ext cx="4497912" cy="5828236"/>
        </p:xfrm>
        <a:graphic>
          <a:graphicData uri="http://schemas.openxmlformats.org/drawingml/2006/table">
            <a:tbl>
              <a:tblPr firstRow="1" bandRow="1">
                <a:tableStyleId>{073A0DAA-6AF3-43AB-8588-CEC1D06C72B9}</a:tableStyleId>
              </a:tblPr>
              <a:tblGrid>
                <a:gridCol w="1242105">
                  <a:extLst>
                    <a:ext uri="{9D8B030D-6E8A-4147-A177-3AD203B41FA5}">
                      <a16:colId xmlns:a16="http://schemas.microsoft.com/office/drawing/2014/main" val="4249819291"/>
                    </a:ext>
                  </a:extLst>
                </a:gridCol>
                <a:gridCol w="3255807">
                  <a:extLst>
                    <a:ext uri="{9D8B030D-6E8A-4147-A177-3AD203B41FA5}">
                      <a16:colId xmlns:a16="http://schemas.microsoft.com/office/drawing/2014/main" val="365898109"/>
                    </a:ext>
                  </a:extLst>
                </a:gridCol>
              </a:tblGrid>
              <a:tr h="390342">
                <a:tc gridSpan="2">
                  <a:txBody>
                    <a:bodyPr/>
                    <a:lstStyle/>
                    <a:p>
                      <a:pPr algn="ctr"/>
                      <a:r>
                        <a:rPr lang="en-GB" dirty="0" smtClean="0">
                          <a:solidFill>
                            <a:schemeClr val="tx1"/>
                          </a:solidFill>
                          <a:latin typeface="Comic Sans MS" panose="030F0702030302020204" pitchFamily="66" charset="0"/>
                        </a:rPr>
                        <a:t>Key Vocabulary</a:t>
                      </a:r>
                      <a:endParaRPr lang="en-GB"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5CC0D4"/>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1988679"/>
                  </a:ext>
                </a:extLst>
              </a:tr>
              <a:tr h="673544">
                <a:tc>
                  <a:txBody>
                    <a:bodyPr/>
                    <a:lstStyle/>
                    <a:p>
                      <a:r>
                        <a:rPr lang="en-GB" sz="1100" b="1" i="0" u="none" strike="noStrike" kern="1200" baseline="0" dirty="0" smtClean="0">
                          <a:solidFill>
                            <a:schemeClr val="dk1"/>
                          </a:solidFill>
                          <a:latin typeface="Comic Sans MS" panose="030F0702030302020204" pitchFamily="66" charset="0"/>
                          <a:ea typeface="+mn-ea"/>
                          <a:cs typeface="+mn-cs"/>
                        </a:rPr>
                        <a:t>Hub\Switch </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b="0" i="0" u="none" strike="noStrike" kern="1200" baseline="0" dirty="0" smtClean="0">
                          <a:solidFill>
                            <a:schemeClr val="dk1"/>
                          </a:solidFill>
                          <a:latin typeface="Comic Sans MS" panose="030F0702030302020204" pitchFamily="66" charset="0"/>
                          <a:ea typeface="+mn-ea"/>
                          <a:cs typeface="+mn-cs"/>
                        </a:rPr>
                        <a:t>The connection point for networks where data packets from many locations converge and are then sent out to different devices. </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19515244"/>
                  </a:ext>
                </a:extLst>
              </a:tr>
              <a:tr h="818147">
                <a:tc>
                  <a:txBody>
                    <a:bodyPr/>
                    <a:lstStyle/>
                    <a:p>
                      <a:r>
                        <a:rPr lang="en-GB" sz="1050" b="1" i="0" u="none" strike="noStrike" kern="1200" baseline="0" dirty="0" smtClean="0">
                          <a:solidFill>
                            <a:schemeClr val="dk1"/>
                          </a:solidFill>
                          <a:latin typeface="Comic Sans MS" panose="030F0702030302020204" pitchFamily="66" charset="0"/>
                          <a:ea typeface="+mn-ea"/>
                          <a:cs typeface="+mn-cs"/>
                        </a:rPr>
                        <a:t>Internet </a:t>
                      </a:r>
                      <a:endParaRPr lang="en-GB" sz="7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050" b="0" i="0" u="none" strike="noStrike" kern="1200" baseline="0" dirty="0" smtClean="0">
                          <a:solidFill>
                            <a:schemeClr val="dk1"/>
                          </a:solidFill>
                          <a:latin typeface="Comic Sans MS" panose="030F0702030302020204" pitchFamily="66" charset="0"/>
                          <a:ea typeface="+mn-ea"/>
                          <a:cs typeface="+mn-cs"/>
                        </a:rPr>
                        <a:t>A global computer network providing a variety of information and communication facilities consisting of interconnected networks using standardized communication protocols. </a:t>
                      </a:r>
                      <a:endParaRPr lang="en-GB" sz="7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15613822"/>
                  </a:ext>
                </a:extLst>
              </a:tr>
              <a:tr h="601555">
                <a:tc>
                  <a:txBody>
                    <a:bodyPr/>
                    <a:lstStyle/>
                    <a:p>
                      <a:r>
                        <a:rPr lang="en-GB" sz="1050" b="1" i="0" u="none" strike="noStrike" kern="1200" baseline="0" dirty="0" smtClean="0">
                          <a:solidFill>
                            <a:schemeClr val="dk1"/>
                          </a:solidFill>
                          <a:latin typeface="Comic Sans MS" panose="030F0702030302020204" pitchFamily="66" charset="0"/>
                          <a:ea typeface="+mn-ea"/>
                          <a:cs typeface="+mn-cs"/>
                        </a:rPr>
                        <a:t>Local area network (LAN) </a:t>
                      </a:r>
                      <a:endParaRPr lang="en-GB" sz="7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050" b="0" i="0" u="none" strike="noStrike" kern="1200" baseline="0" dirty="0" smtClean="0">
                          <a:solidFill>
                            <a:schemeClr val="dk1"/>
                          </a:solidFill>
                          <a:latin typeface="Comic Sans MS" panose="030F0702030302020204" pitchFamily="66" charset="0"/>
                          <a:ea typeface="+mn-ea"/>
                          <a:cs typeface="+mn-cs"/>
                        </a:rPr>
                        <a:t>A computer network that links devices within a building or group of adjacent buildings, especially one with a radius of less than 1 km. </a:t>
                      </a:r>
                      <a:endParaRPr lang="en-GB" sz="7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3166529"/>
                  </a:ext>
                </a:extLst>
              </a:tr>
              <a:tr h="433120">
                <a:tc>
                  <a:txBody>
                    <a:bodyPr/>
                    <a:lstStyle/>
                    <a:p>
                      <a:r>
                        <a:rPr lang="en-GB" sz="1050" b="1" i="0" u="none" strike="noStrike" kern="1200" baseline="0" dirty="0" smtClean="0">
                          <a:solidFill>
                            <a:schemeClr val="dk1"/>
                          </a:solidFill>
                          <a:latin typeface="Comic Sans MS" panose="030F0702030302020204" pitchFamily="66" charset="0"/>
                          <a:ea typeface="+mn-ea"/>
                          <a:cs typeface="+mn-cs"/>
                        </a:rPr>
                        <a:t>Network </a:t>
                      </a:r>
                      <a:endParaRPr lang="en-GB" sz="7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baseline="0" dirty="0" smtClean="0">
                          <a:solidFill>
                            <a:schemeClr val="dk1"/>
                          </a:solidFill>
                          <a:latin typeface="Comic Sans MS" panose="030F0702030302020204" pitchFamily="66" charset="0"/>
                          <a:ea typeface="+mn-ea"/>
                          <a:cs typeface="+mn-cs"/>
                        </a:rPr>
                        <a:t>Several interconnected computers, machines, or operations. </a:t>
                      </a:r>
                      <a:endParaRPr lang="en-GB" sz="7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97071692"/>
                  </a:ext>
                </a:extLst>
              </a:tr>
              <a:tr h="433120">
                <a:tc>
                  <a:txBody>
                    <a:bodyPr/>
                    <a:lstStyle/>
                    <a:p>
                      <a:r>
                        <a:rPr lang="en-GB" sz="1050" b="1" i="0" u="none" strike="noStrike" kern="1200" baseline="0" dirty="0" smtClean="0">
                          <a:solidFill>
                            <a:schemeClr val="dk1"/>
                          </a:solidFill>
                          <a:latin typeface="Comic Sans MS" panose="030F0702030302020204" pitchFamily="66" charset="0"/>
                          <a:ea typeface="+mn-ea"/>
                          <a:cs typeface="+mn-cs"/>
                        </a:rPr>
                        <a:t>Router </a:t>
                      </a:r>
                      <a:endParaRPr lang="en-GB" sz="7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baseline="0" dirty="0" smtClean="0">
                          <a:solidFill>
                            <a:schemeClr val="dk1"/>
                          </a:solidFill>
                          <a:latin typeface="Comic Sans MS" panose="030F0702030302020204" pitchFamily="66" charset="0"/>
                          <a:ea typeface="+mn-ea"/>
                          <a:cs typeface="+mn-cs"/>
                        </a:rPr>
                        <a:t>A device which forwards data packets to the appropriate parts of a computer network. </a:t>
                      </a:r>
                      <a:endParaRPr lang="en-GB" sz="7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0237519"/>
                  </a:ext>
                </a:extLst>
              </a:tr>
              <a:tr h="769991">
                <a:tc>
                  <a:txBody>
                    <a:bodyPr/>
                    <a:lstStyle/>
                    <a:p>
                      <a:r>
                        <a:rPr lang="en-GB" sz="1050" b="1" i="0" u="none" strike="noStrike" kern="1200" baseline="0" dirty="0" smtClean="0">
                          <a:solidFill>
                            <a:schemeClr val="dk1"/>
                          </a:solidFill>
                          <a:latin typeface="Comic Sans MS" panose="030F0702030302020204" pitchFamily="66" charset="0"/>
                          <a:ea typeface="+mn-ea"/>
                          <a:cs typeface="+mn-cs"/>
                        </a:rPr>
                        <a:t>Wide area network (WAN) </a:t>
                      </a:r>
                      <a:endParaRPr lang="en-GB" sz="7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baseline="0" dirty="0" smtClean="0">
                          <a:solidFill>
                            <a:schemeClr val="dk1"/>
                          </a:solidFill>
                          <a:latin typeface="Comic Sans MS" panose="030F0702030302020204" pitchFamily="66" charset="0"/>
                          <a:ea typeface="+mn-ea"/>
                          <a:cs typeface="+mn-cs"/>
                        </a:rPr>
                        <a:t>A collection of local-area networks (LANs) or other networks that communicate with one another over a large physical area or even globally. </a:t>
                      </a:r>
                      <a:endParaRPr lang="en-GB" sz="7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43690346"/>
                  </a:ext>
                </a:extLst>
              </a:tr>
              <a:tr h="938426">
                <a:tc>
                  <a:txBody>
                    <a:bodyPr/>
                    <a:lstStyle/>
                    <a:p>
                      <a:r>
                        <a:rPr lang="en-GB" sz="1050" b="1" i="0" u="none" strike="noStrike" kern="1200" baseline="0" dirty="0" smtClean="0">
                          <a:solidFill>
                            <a:schemeClr val="dk1"/>
                          </a:solidFill>
                          <a:latin typeface="Comic Sans MS" panose="030F0702030302020204" pitchFamily="66" charset="0"/>
                          <a:ea typeface="+mn-ea"/>
                          <a:cs typeface="+mn-cs"/>
                        </a:rPr>
                        <a:t>World Wide Web </a:t>
                      </a:r>
                      <a:endParaRPr lang="en-GB" sz="7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baseline="0" dirty="0" smtClean="0">
                          <a:solidFill>
                            <a:schemeClr val="dk1"/>
                          </a:solidFill>
                          <a:latin typeface="Comic Sans MS" panose="030F0702030302020204" pitchFamily="66" charset="0"/>
                          <a:ea typeface="+mn-ea"/>
                          <a:cs typeface="+mn-cs"/>
                        </a:rPr>
                        <a:t>An information system on the Internet which allows documents to be connected to other documents by hypertext links, enabling the user to search for information by moving from one document to another.</a:t>
                      </a:r>
                      <a:endParaRPr lang="en-GB" sz="7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26768513"/>
                  </a:ext>
                </a:extLst>
              </a:tr>
              <a:tr h="769991">
                <a:tc>
                  <a:txBody>
                    <a:bodyPr/>
                    <a:lstStyle/>
                    <a:p>
                      <a:r>
                        <a:rPr lang="en-GB" sz="1050" b="1" i="0" u="none" strike="noStrike" kern="1200" baseline="0" dirty="0" smtClean="0">
                          <a:solidFill>
                            <a:schemeClr val="dk1"/>
                          </a:solidFill>
                          <a:latin typeface="Comic Sans MS" panose="030F0702030302020204" pitchFamily="66" charset="0"/>
                          <a:ea typeface="+mn-ea"/>
                          <a:cs typeface="+mn-cs"/>
                        </a:rPr>
                        <a:t>Wi-Fi </a:t>
                      </a:r>
                      <a:endParaRPr lang="en-GB" sz="7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baseline="0" dirty="0" smtClean="0">
                          <a:solidFill>
                            <a:schemeClr val="dk1"/>
                          </a:solidFill>
                          <a:latin typeface="Comic Sans MS" panose="030F0702030302020204" pitchFamily="66" charset="0"/>
                          <a:ea typeface="+mn-ea"/>
                          <a:cs typeface="+mn-cs"/>
                        </a:rPr>
                        <a:t>A facility allowing computers, smartphones, or other devices to connect to the Internet or communicate with one another wirelessly within a particular area. </a:t>
                      </a:r>
                      <a:endParaRPr lang="en-GB" sz="7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32495966"/>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005486893"/>
              </p:ext>
            </p:extLst>
          </p:nvPr>
        </p:nvGraphicFramePr>
        <p:xfrm>
          <a:off x="7977909" y="135370"/>
          <a:ext cx="4100945" cy="3220720"/>
        </p:xfrm>
        <a:graphic>
          <a:graphicData uri="http://schemas.openxmlformats.org/drawingml/2006/table">
            <a:tbl>
              <a:tblPr firstRow="1" bandRow="1">
                <a:tableStyleId>{073A0DAA-6AF3-43AB-8588-CEC1D06C72B9}</a:tableStyleId>
              </a:tblPr>
              <a:tblGrid>
                <a:gridCol w="4100945">
                  <a:extLst>
                    <a:ext uri="{9D8B030D-6E8A-4147-A177-3AD203B41FA5}">
                      <a16:colId xmlns:a16="http://schemas.microsoft.com/office/drawing/2014/main" val="514064823"/>
                    </a:ext>
                  </a:extLst>
                </a:gridCol>
              </a:tblGrid>
              <a:tr h="370840">
                <a:tc>
                  <a:txBody>
                    <a:bodyPr/>
                    <a:lstStyle/>
                    <a:p>
                      <a:pPr algn="ctr"/>
                      <a:r>
                        <a:rPr lang="en-GB" dirty="0" smtClean="0">
                          <a:solidFill>
                            <a:schemeClr val="tx1"/>
                          </a:solidFill>
                          <a:latin typeface="Comic Sans MS" panose="030F0702030302020204" pitchFamily="66" charset="0"/>
                        </a:rPr>
                        <a:t>Key Learning</a:t>
                      </a:r>
                      <a:endParaRPr lang="en-GB"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5CC0D4"/>
                    </a:solidFill>
                  </a:tcPr>
                </a:tc>
                <a:extLst>
                  <a:ext uri="{0D108BD9-81ED-4DB2-BD59-A6C34878D82A}">
                    <a16:rowId xmlns:a16="http://schemas.microsoft.com/office/drawing/2014/main" val="1600498718"/>
                  </a:ext>
                </a:extLst>
              </a:tr>
              <a:tr h="445008">
                <a:tc>
                  <a:txBody>
                    <a:bodyPr/>
                    <a:lstStyle/>
                    <a:p>
                      <a:endParaRPr lang="en-GB" sz="1200" b="0" i="0" u="none" strike="noStrike" kern="1200" baseline="0" dirty="0" smtClean="0">
                        <a:solidFill>
                          <a:schemeClr val="dk1"/>
                        </a:solidFill>
                        <a:latin typeface="Comic Sans MS" panose="030F0702030302020204" pitchFamily="66" charset="0"/>
                        <a:ea typeface="+mn-ea"/>
                        <a:cs typeface="+mn-cs"/>
                      </a:endParaRPr>
                    </a:p>
                    <a:p>
                      <a:r>
                        <a:rPr lang="en-GB" sz="1200" b="0" i="0" u="none" strike="noStrike" kern="1200" baseline="0" dirty="0" smtClean="0">
                          <a:solidFill>
                            <a:schemeClr val="dk1"/>
                          </a:solidFill>
                          <a:latin typeface="Comic Sans MS" panose="030F0702030302020204" pitchFamily="66" charset="0"/>
                          <a:ea typeface="+mn-ea"/>
                          <a:cs typeface="+mn-cs"/>
                        </a:rPr>
                        <a:t>To learn about what the Internet consists of. </a:t>
                      </a:r>
                    </a:p>
                    <a:p>
                      <a:endParaRPr lang="en-GB" sz="5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37189782"/>
                  </a:ext>
                </a:extLst>
              </a:tr>
              <a:tr h="445008">
                <a:tc>
                  <a:txBody>
                    <a:bodyPr/>
                    <a:lstStyle/>
                    <a:p>
                      <a:endParaRPr lang="en-GB" sz="1200" b="0" i="0" u="none" strike="noStrike" kern="1200" baseline="0" dirty="0" smtClean="0">
                        <a:solidFill>
                          <a:schemeClr val="dk1"/>
                        </a:solidFill>
                        <a:latin typeface="Comic Sans MS" panose="030F0702030302020204" pitchFamily="66" charset="0"/>
                        <a:ea typeface="+mn-ea"/>
                        <a:cs typeface="+mn-cs"/>
                      </a:endParaRPr>
                    </a:p>
                    <a:p>
                      <a:r>
                        <a:rPr lang="en-GB" sz="1200" b="0" i="0" u="none" strike="noStrike" kern="1200" baseline="0" dirty="0" smtClean="0">
                          <a:solidFill>
                            <a:schemeClr val="dk1"/>
                          </a:solidFill>
                          <a:latin typeface="Comic Sans MS" panose="030F0702030302020204" pitchFamily="66" charset="0"/>
                          <a:ea typeface="+mn-ea"/>
                          <a:cs typeface="+mn-cs"/>
                        </a:rPr>
                        <a:t> To find out what a LAN and a WAN are. </a:t>
                      </a:r>
                    </a:p>
                    <a:p>
                      <a:endParaRPr lang="en-GB" sz="5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2606721"/>
                  </a:ext>
                </a:extLst>
              </a:tr>
              <a:tr h="148336">
                <a:tc>
                  <a:txBody>
                    <a:bodyPr/>
                    <a:lstStyle/>
                    <a:p>
                      <a:endParaRPr lang="en-GB" sz="1200" b="0" i="0" u="none" strike="noStrike" kern="1200" baseline="0" dirty="0" smtClean="0">
                        <a:solidFill>
                          <a:schemeClr val="dk1"/>
                        </a:solidFill>
                        <a:latin typeface="Comic Sans MS" panose="030F0702030302020204" pitchFamily="66" charset="0"/>
                        <a:ea typeface="+mn-ea"/>
                        <a:cs typeface="+mn-cs"/>
                      </a:endParaRPr>
                    </a:p>
                    <a:p>
                      <a:r>
                        <a:rPr lang="en-GB" sz="1200" b="0" i="0" u="none" strike="noStrike" kern="1200" baseline="0" dirty="0" smtClean="0">
                          <a:solidFill>
                            <a:schemeClr val="dk1"/>
                          </a:solidFill>
                          <a:latin typeface="Comic Sans MS" panose="030F0702030302020204" pitchFamily="66" charset="0"/>
                          <a:ea typeface="+mn-ea"/>
                          <a:cs typeface="+mn-cs"/>
                        </a:rPr>
                        <a:t> To find out how the Internet is accessed in school. </a:t>
                      </a:r>
                    </a:p>
                    <a:p>
                      <a:endParaRPr lang="en-GB" sz="5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39042680"/>
                  </a:ext>
                </a:extLst>
              </a:tr>
              <a:tr h="296672">
                <a:tc>
                  <a:txBody>
                    <a:bodyPr/>
                    <a:lstStyle/>
                    <a:p>
                      <a:endParaRPr lang="en-GB" sz="1200" b="0" i="0" u="none" strike="noStrike" kern="1200" baseline="0" dirty="0" smtClean="0">
                        <a:solidFill>
                          <a:schemeClr val="dk1"/>
                        </a:solidFill>
                        <a:latin typeface="Comic Sans MS" panose="030F0702030302020204" pitchFamily="66" charset="0"/>
                        <a:ea typeface="+mn-ea"/>
                        <a:cs typeface="+mn-cs"/>
                      </a:endParaRPr>
                    </a:p>
                    <a:p>
                      <a:r>
                        <a:rPr lang="en-GB" sz="1200" b="0" i="0" u="none" strike="noStrike" kern="1200" baseline="0" dirty="0" smtClean="0">
                          <a:solidFill>
                            <a:schemeClr val="dk1"/>
                          </a:solidFill>
                          <a:latin typeface="Comic Sans MS" panose="030F0702030302020204" pitchFamily="66" charset="0"/>
                          <a:ea typeface="+mn-ea"/>
                          <a:cs typeface="+mn-cs"/>
                        </a:rPr>
                        <a:t> To research and find out about the age of the Internet. </a:t>
                      </a:r>
                    </a:p>
                    <a:p>
                      <a:endParaRPr lang="en-GB" sz="5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64314509"/>
                  </a:ext>
                </a:extLst>
              </a:tr>
              <a:tr h="445008">
                <a:tc>
                  <a:txBody>
                    <a:bodyPr/>
                    <a:lstStyle/>
                    <a:p>
                      <a:endParaRPr lang="en-GB" sz="1200" b="0" i="0" u="none" strike="noStrike" kern="1200" baseline="0" dirty="0" smtClean="0">
                        <a:solidFill>
                          <a:schemeClr val="dk1"/>
                        </a:solidFill>
                        <a:latin typeface="Comic Sans MS" panose="030F0702030302020204" pitchFamily="66" charset="0"/>
                        <a:ea typeface="+mn-ea"/>
                        <a:cs typeface="+mn-cs"/>
                      </a:endParaRPr>
                    </a:p>
                    <a:p>
                      <a:r>
                        <a:rPr lang="en-GB" sz="1200" b="0" i="0" u="none" strike="noStrike" kern="1200" baseline="0" dirty="0" smtClean="0">
                          <a:solidFill>
                            <a:schemeClr val="dk1"/>
                          </a:solidFill>
                          <a:latin typeface="Comic Sans MS" panose="030F0702030302020204" pitchFamily="66" charset="0"/>
                          <a:ea typeface="+mn-ea"/>
                          <a:cs typeface="+mn-cs"/>
                        </a:rPr>
                        <a:t> To think about what the future might hold. </a:t>
                      </a:r>
                    </a:p>
                    <a:p>
                      <a:endParaRPr lang="en-GB" sz="5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72469434"/>
                  </a:ext>
                </a:extLst>
              </a:tr>
            </a:tbl>
          </a:graphicData>
        </a:graphic>
      </p:graphicFrame>
      <p:sp>
        <p:nvSpPr>
          <p:cNvPr id="8" name="Oval Callout 7"/>
          <p:cNvSpPr/>
          <p:nvPr/>
        </p:nvSpPr>
        <p:spPr>
          <a:xfrm>
            <a:off x="4625313" y="3374979"/>
            <a:ext cx="3254374" cy="1066800"/>
          </a:xfrm>
          <a:prstGeom prst="wedgeEllipseCallout">
            <a:avLst/>
          </a:prstGeom>
          <a:solidFill>
            <a:srgbClr val="7030A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2000" b="1" dirty="0">
                <a:solidFill>
                  <a:schemeClr val="tx1"/>
                </a:solidFill>
                <a:latin typeface="Comic Sans MS" panose="030F0702030302020204" pitchFamily="66" charset="0"/>
              </a:rPr>
              <a:t>Who is Tim Berners- Lee? </a:t>
            </a:r>
            <a:endParaRPr lang="en-GB" b="1"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9" name="Oval Callout 8"/>
          <p:cNvSpPr/>
          <p:nvPr/>
        </p:nvSpPr>
        <p:spPr>
          <a:xfrm>
            <a:off x="4608787" y="2011806"/>
            <a:ext cx="3199850" cy="1066800"/>
          </a:xfrm>
          <a:prstGeom prst="wedgeEllipseCallout">
            <a:avLst/>
          </a:prstGeom>
          <a:solidFill>
            <a:srgbClr val="92D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600" b="1" dirty="0">
                <a:solidFill>
                  <a:schemeClr val="tx1"/>
                </a:solidFill>
                <a:latin typeface="Comic Sans MS" panose="030F0702030302020204" pitchFamily="66" charset="0"/>
              </a:rPr>
              <a:t>What is the difference between a LAN and a WAN? </a:t>
            </a:r>
            <a:endParaRPr lang="en-GB" sz="10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0" name="Oval Callout 9"/>
          <p:cNvSpPr/>
          <p:nvPr/>
        </p:nvSpPr>
        <p:spPr>
          <a:xfrm>
            <a:off x="4652575" y="780956"/>
            <a:ext cx="3199851" cy="1066800"/>
          </a:xfrm>
          <a:prstGeom prst="wedgeEllipseCallout">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b="1" dirty="0">
                <a:solidFill>
                  <a:schemeClr val="tx1"/>
                </a:solidFill>
                <a:latin typeface="Comic Sans MS" panose="030F0702030302020204" pitchFamily="66" charset="0"/>
              </a:rPr>
              <a:t>What is the difference between the Internet and the World Wide Web? </a:t>
            </a:r>
            <a:endParaRPr lang="en-GB" sz="10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4993797" y="4738152"/>
            <a:ext cx="2064124" cy="1549606"/>
          </a:xfrm>
          <a:prstGeom prst="rect">
            <a:avLst/>
          </a:prstGeom>
        </p:spPr>
      </p:pic>
      <p:pic>
        <p:nvPicPr>
          <p:cNvPr id="31" name="Picture 30"/>
          <p:cNvPicPr>
            <a:picLocks noChangeAspect="1"/>
          </p:cNvPicPr>
          <p:nvPr/>
        </p:nvPicPr>
        <p:blipFill>
          <a:blip r:embed="rId4"/>
          <a:stretch>
            <a:fillRect/>
          </a:stretch>
        </p:blipFill>
        <p:spPr>
          <a:xfrm>
            <a:off x="7977908" y="3695074"/>
            <a:ext cx="1936181" cy="2192379"/>
          </a:xfrm>
          <a:prstGeom prst="rect">
            <a:avLst/>
          </a:prstGeom>
        </p:spPr>
      </p:pic>
      <p:pic>
        <p:nvPicPr>
          <p:cNvPr id="32" name="Picture 31"/>
          <p:cNvPicPr>
            <a:picLocks noChangeAspect="1"/>
          </p:cNvPicPr>
          <p:nvPr/>
        </p:nvPicPr>
        <p:blipFill>
          <a:blip r:embed="rId5"/>
          <a:stretch>
            <a:fillRect/>
          </a:stretch>
        </p:blipFill>
        <p:spPr>
          <a:xfrm>
            <a:off x="9996964" y="3695074"/>
            <a:ext cx="1926132" cy="2192379"/>
          </a:xfrm>
          <a:prstGeom prst="rect">
            <a:avLst/>
          </a:prstGeom>
        </p:spPr>
      </p:pic>
    </p:spTree>
    <p:extLst>
      <p:ext uri="{BB962C8B-B14F-4D97-AF65-F5344CB8AC3E}">
        <p14:creationId xmlns:p14="http://schemas.microsoft.com/office/powerpoint/2010/main" val="32067719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TotalTime>
  <Words>293</Words>
  <Application>Microsoft Office PowerPoint</Application>
  <PresentationFormat>Widescreen</PresentationFormat>
  <Paragraphs>33</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Comic Sans MS</vt:lpstr>
      <vt:lpstr>Times New Roman</vt:lpstr>
      <vt:lpstr>Office Theme</vt:lpstr>
      <vt:lpstr>PowerPoint Presentation</vt:lpstr>
    </vt:vector>
  </TitlesOfParts>
  <Company>International House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Chirnside, Kathryn</dc:creator>
  <cp:lastModifiedBy>Chirnside, Kathryn</cp:lastModifiedBy>
  <cp:revision>13</cp:revision>
  <dcterms:created xsi:type="dcterms:W3CDTF">2021-05-28T10:27:04Z</dcterms:created>
  <dcterms:modified xsi:type="dcterms:W3CDTF">2023-02-08T09:04:46Z</dcterms:modified>
</cp:coreProperties>
</file>