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2D050"/>
    <a:srgbClr val="5CC0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2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784109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28736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8AC4B7-6698-4753-A77A-65AD19103CF3}"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259474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8AC4B7-6698-4753-A77A-65AD19103CF3}" type="datetimeFigureOut">
              <a:rPr lang="en-GB" smtClean="0"/>
              <a:t>14/06/2023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427794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8AC4B7-6698-4753-A77A-65AD19103CF3}" type="datetimeFigureOut">
              <a:rPr lang="en-GB" smtClean="0"/>
              <a:t>14/06/2023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49213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8AC4B7-6698-4753-A77A-65AD19103CF3}" type="datetimeFigureOut">
              <a:rPr lang="en-GB" smtClean="0"/>
              <a:t>14/06/2023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626308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AC4B7-6698-4753-A77A-65AD19103CF3}" type="datetimeFigureOut">
              <a:rPr lang="en-GB" smtClean="0"/>
              <a:t>14/06/2023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801057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8AC4B7-6698-4753-A77A-65AD19103CF3}" type="datetimeFigureOut">
              <a:rPr lang="en-GB" smtClean="0"/>
              <a:t>14/06/2023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1618865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8AC4B7-6698-4753-A77A-65AD19103CF3}" type="datetimeFigureOut">
              <a:rPr lang="en-GB" smtClean="0"/>
              <a:t>14/06/2023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390130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418812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8AC4B7-6698-4753-A77A-65AD19103CF3}" type="datetimeFigureOut">
              <a:rPr lang="en-GB" smtClean="0"/>
              <a:t>14/06/2023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3E3691-A982-438E-9E35-CF3D04A05FB6}" type="slidenum">
              <a:rPr lang="en-GB" smtClean="0"/>
              <a:t>‹#›</a:t>
            </a:fld>
            <a:endParaRPr lang="en-GB"/>
          </a:p>
        </p:txBody>
      </p:sp>
    </p:spTree>
    <p:extLst>
      <p:ext uri="{BB962C8B-B14F-4D97-AF65-F5344CB8AC3E}">
        <p14:creationId xmlns:p14="http://schemas.microsoft.com/office/powerpoint/2010/main" val="3490484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8AC4B7-6698-4753-A77A-65AD19103CF3}" type="datetimeFigureOut">
              <a:rPr lang="en-GB" smtClean="0"/>
              <a:t>14/06/2023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3E3691-A982-438E-9E35-CF3D04A05FB6}" type="slidenum">
              <a:rPr lang="en-GB" smtClean="0"/>
              <a:t>‹#›</a:t>
            </a:fld>
            <a:endParaRPr lang="en-GB"/>
          </a:p>
        </p:txBody>
      </p:sp>
    </p:spTree>
    <p:extLst>
      <p:ext uri="{BB962C8B-B14F-4D97-AF65-F5344CB8AC3E}">
        <p14:creationId xmlns:p14="http://schemas.microsoft.com/office/powerpoint/2010/main" val="6133679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nne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
            <a:ext cx="3570432" cy="742175"/>
          </a:xfrm>
          <a:prstGeom prst="rect">
            <a:avLst/>
          </a:prstGeom>
          <a:noFill/>
          <a:ln>
            <a:noFill/>
          </a:ln>
        </p:spPr>
      </p:pic>
      <p:sp>
        <p:nvSpPr>
          <p:cNvPr id="5" name="Text Box 2"/>
          <p:cNvSpPr txBox="1">
            <a:spLocks noChangeArrowheads="1"/>
          </p:cNvSpPr>
          <p:nvPr/>
        </p:nvSpPr>
        <p:spPr bwMode="auto">
          <a:xfrm>
            <a:off x="3620077" y="24572"/>
            <a:ext cx="4308187" cy="685800"/>
          </a:xfrm>
          <a:prstGeom prst="rect">
            <a:avLst/>
          </a:prstGeom>
          <a:solidFill>
            <a:srgbClr val="FF0000"/>
          </a:solidFill>
          <a:ln w="38100">
            <a:solidFill>
              <a:schemeClr val="tx1"/>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400" b="1"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400" b="1" dirty="0" smtClean="0">
                <a:latin typeface="Comic Sans MS" panose="030F0702030302020204" pitchFamily="66" charset="0"/>
                <a:ea typeface="Calibri" panose="020F0502020204030204" pitchFamily="34" charset="0"/>
                <a:cs typeface="Times New Roman" panose="02020603050405020304" pitchFamily="18" charset="0"/>
              </a:rPr>
              <a:t>Year 6</a:t>
            </a:r>
          </a:p>
          <a:p>
            <a:pPr algn="ctr">
              <a:lnSpc>
                <a:spcPct val="107000"/>
              </a:lnSpc>
              <a:spcAft>
                <a:spcPts val="800"/>
              </a:spcAft>
            </a:pPr>
            <a:r>
              <a:rPr lang="en-GB" sz="1400" b="1" dirty="0" smtClean="0">
                <a:effectLst/>
                <a:latin typeface="Comic Sans MS" panose="030F0702030302020204" pitchFamily="66" charset="0"/>
                <a:ea typeface="Calibri" panose="020F0502020204030204" pitchFamily="34" charset="0"/>
                <a:cs typeface="Times New Roman" panose="02020603050405020304" pitchFamily="18" charset="0"/>
              </a:rPr>
              <a:t>Geography – Economic Activity of the UK</a:t>
            </a:r>
            <a:endParaRPr lang="en-GB" sz="1400" b="1" dirty="0">
              <a:effectLst/>
              <a:latin typeface="Comic Sans MS" panose="030F0702030302020204" pitchFamily="66" charset="0"/>
              <a:ea typeface="Calibri" panose="020F0502020204030204" pitchFamily="34"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795797164"/>
              </p:ext>
            </p:extLst>
          </p:nvPr>
        </p:nvGraphicFramePr>
        <p:xfrm>
          <a:off x="116667" y="780956"/>
          <a:ext cx="4180840" cy="4182594"/>
        </p:xfrm>
        <a:graphic>
          <a:graphicData uri="http://schemas.openxmlformats.org/drawingml/2006/table">
            <a:tbl>
              <a:tblPr firstRow="1" bandRow="1">
                <a:tableStyleId>{073A0DAA-6AF3-43AB-8588-CEC1D06C72B9}</a:tableStyleId>
              </a:tblPr>
              <a:tblGrid>
                <a:gridCol w="1154545">
                  <a:extLst>
                    <a:ext uri="{9D8B030D-6E8A-4147-A177-3AD203B41FA5}">
                      <a16:colId xmlns:a16="http://schemas.microsoft.com/office/drawing/2014/main" val="4249819291"/>
                    </a:ext>
                  </a:extLst>
                </a:gridCol>
                <a:gridCol w="3026295">
                  <a:extLst>
                    <a:ext uri="{9D8B030D-6E8A-4147-A177-3AD203B41FA5}">
                      <a16:colId xmlns:a16="http://schemas.microsoft.com/office/drawing/2014/main" val="365898109"/>
                    </a:ext>
                  </a:extLst>
                </a:gridCol>
              </a:tblGrid>
              <a:tr h="370840">
                <a:tc gridSpan="2">
                  <a:txBody>
                    <a:bodyPr/>
                    <a:lstStyle/>
                    <a:p>
                      <a:pPr algn="ctr"/>
                      <a:r>
                        <a:rPr lang="en-GB" dirty="0" smtClean="0">
                          <a:solidFill>
                            <a:schemeClr val="tx1"/>
                          </a:solidFill>
                          <a:latin typeface="Comic Sans MS" panose="030F0702030302020204" pitchFamily="66" charset="0"/>
                        </a:rPr>
                        <a:t>Key Vocabulary</a:t>
                      </a:r>
                      <a:endParaRPr lang="en-GB"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CC0D4"/>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1988679"/>
                  </a:ext>
                </a:extLst>
              </a:tr>
              <a:tr h="3506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dk1"/>
                          </a:solidFill>
                          <a:latin typeface="Comic Sans MS" panose="030F0702030302020204" pitchFamily="66" charset="0"/>
                          <a:ea typeface="+mn-ea"/>
                          <a:cs typeface="+mn-cs"/>
                        </a:rPr>
                        <a:t>Agriculture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farming, including growing crops or rearing animals for food, wool and other products</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19515244"/>
                  </a:ext>
                </a:extLst>
              </a:tr>
              <a:tr h="2373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dk1"/>
                          </a:solidFill>
                          <a:latin typeface="Comic Sans MS" panose="030F0702030302020204" pitchFamily="66" charset="0"/>
                          <a:ea typeface="+mn-ea"/>
                          <a:cs typeface="+mn-cs"/>
                        </a:rPr>
                        <a:t>Distribution</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arrangement or location of something</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21276106"/>
                  </a:ext>
                </a:extLst>
              </a:tr>
              <a:tr h="3527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Economy</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kern="1200" dirty="0" smtClean="0">
                          <a:solidFill>
                            <a:schemeClr val="dk1"/>
                          </a:solidFill>
                          <a:effectLst/>
                          <a:latin typeface="Comic Sans MS" panose="030F0702030302020204" pitchFamily="66" charset="0"/>
                          <a:ea typeface="+mn-ea"/>
                          <a:cs typeface="+mn-cs"/>
                        </a:rPr>
                        <a:t>how money is made and spent in a particular area. This could be within a country or across the world.</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28137781"/>
                  </a:ext>
                </a:extLst>
              </a:tr>
              <a:tr h="2461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Industry</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 activities that produce or supply goods or services</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55431625"/>
                  </a:ext>
                </a:extLst>
              </a:tr>
              <a:tr h="228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Primary Sector</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Extracts and uses natural resources</a:t>
                      </a:r>
                      <a:endParaRPr lang="en-GB" sz="800" b="1" dirty="0" smtClean="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1767160"/>
                  </a:ext>
                </a:extLst>
              </a:tr>
              <a:tr h="27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Secondary Sector</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Manufactures good using the raw materials produced by the primary</a:t>
                      </a:r>
                      <a:r>
                        <a:rPr lang="en-GB" sz="800" b="1" baseline="0" dirty="0" smtClean="0">
                          <a:latin typeface="Comic Sans MS" panose="030F0702030302020204" pitchFamily="66" charset="0"/>
                        </a:rPr>
                        <a:t> sector</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08716939"/>
                  </a:ext>
                </a:extLst>
              </a:tr>
              <a:tr h="2549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Tertiary Sector</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Provides services to consumers and other areas of industry</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1484314"/>
                  </a:ext>
                </a:extLst>
              </a:tr>
              <a:tr h="263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Population</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he number of people living in an area</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4400376"/>
                  </a:ext>
                </a:extLst>
              </a:tr>
              <a:tr h="3341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kern="1200" baseline="0" dirty="0" smtClean="0">
                          <a:solidFill>
                            <a:schemeClr val="dk1"/>
                          </a:solidFill>
                          <a:latin typeface="Comic Sans MS" panose="030F0702030302020204" pitchFamily="66" charset="0"/>
                          <a:ea typeface="+mn-ea"/>
                          <a:cs typeface="+mn-cs"/>
                        </a:rPr>
                        <a:t>Resources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 the items that are available to use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19812317"/>
                  </a:ext>
                </a:extLst>
              </a:tr>
              <a:tr h="2362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Rural</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places where there are more natural spaces and fewer people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24001791"/>
                  </a:ext>
                </a:extLst>
              </a:tr>
              <a:tr h="3429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Topography</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the study of the shape and physical features of the land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detailed description of the surface features of a region</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5613822"/>
                  </a:ext>
                </a:extLst>
              </a:tr>
              <a:tr h="228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Urban</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smtClean="0">
                          <a:latin typeface="Comic Sans MS" panose="030F0702030302020204" pitchFamily="66" charset="0"/>
                        </a:rPr>
                        <a:t>built-up places like towns and cities where there are more people</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707169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97019502"/>
              </p:ext>
            </p:extLst>
          </p:nvPr>
        </p:nvGraphicFramePr>
        <p:xfrm>
          <a:off x="7977909" y="135370"/>
          <a:ext cx="4100945" cy="4577080"/>
        </p:xfrm>
        <a:graphic>
          <a:graphicData uri="http://schemas.openxmlformats.org/drawingml/2006/table">
            <a:tbl>
              <a:tblPr firstRow="1" bandRow="1">
                <a:tableStyleId>{073A0DAA-6AF3-43AB-8588-CEC1D06C72B9}</a:tableStyleId>
              </a:tblPr>
              <a:tblGrid>
                <a:gridCol w="4100945">
                  <a:extLst>
                    <a:ext uri="{9D8B030D-6E8A-4147-A177-3AD203B41FA5}">
                      <a16:colId xmlns:a16="http://schemas.microsoft.com/office/drawing/2014/main" val="514064823"/>
                    </a:ext>
                  </a:extLst>
                </a:gridCol>
              </a:tblGrid>
              <a:tr h="370840">
                <a:tc>
                  <a:txBody>
                    <a:bodyPr/>
                    <a:lstStyle/>
                    <a:p>
                      <a:pPr algn="ctr"/>
                      <a:r>
                        <a:rPr lang="en-GB" dirty="0" smtClean="0">
                          <a:solidFill>
                            <a:schemeClr val="tx1"/>
                          </a:solidFill>
                          <a:latin typeface="Comic Sans MS" panose="030F0702030302020204" pitchFamily="66" charset="0"/>
                        </a:rPr>
                        <a:t>Key Learning</a:t>
                      </a:r>
                      <a:endParaRPr lang="en-GB"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5CC0D4"/>
                    </a:solidFill>
                  </a:tcPr>
                </a:tc>
                <a:extLst>
                  <a:ext uri="{0D108BD9-81ED-4DB2-BD59-A6C34878D82A}">
                    <a16:rowId xmlns:a16="http://schemas.microsoft.com/office/drawing/2014/main" val="1600498718"/>
                  </a:ext>
                </a:extLst>
              </a:tr>
              <a:tr h="445008">
                <a:tc>
                  <a:txBody>
                    <a:bodyPr/>
                    <a:lstStyle/>
                    <a:p>
                      <a:r>
                        <a:rPr lang="en-GB" sz="800" dirty="0" smtClean="0">
                          <a:latin typeface="Comic Sans MS" panose="030F0702030302020204" pitchFamily="66" charset="0"/>
                        </a:rPr>
                        <a:t>Typically, urban areas like towns and cities are made up of more human features (shopping centres, hospitals and stadiums) to accommodate the needs of the larger populations who live there. On the other hand, more of the land in rural areas like villages and hamlets tends to be more natural or used for agriculture.</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7189782"/>
                  </a:ext>
                </a:extLst>
              </a:tr>
              <a:tr h="445008">
                <a:tc>
                  <a:txBody>
                    <a:bodyPr/>
                    <a:lstStyle/>
                    <a:p>
                      <a:r>
                        <a:rPr lang="en-GB" sz="800" dirty="0" smtClean="0">
                          <a:latin typeface="Comic Sans MS" panose="030F0702030302020204" pitchFamily="66" charset="0"/>
                        </a:rPr>
                        <a:t>People have jobs to earn money to buy the things they need or want. However, some of their wages also go into the tax to the government. This tax money contributes to the economy. When more people are working and get paid higher wages, more money is spent on goods and services and more money is given to the government in tax. More money goes into the economy when a company's profits are high.</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606721"/>
                  </a:ext>
                </a:extLst>
              </a:tr>
              <a:tr h="148336">
                <a:tc>
                  <a:txBody>
                    <a:bodyPr/>
                    <a:lstStyle/>
                    <a:p>
                      <a:r>
                        <a:rPr lang="en-GB" sz="800" dirty="0" smtClean="0">
                          <a:latin typeface="Comic Sans MS" panose="030F0702030302020204" pitchFamily="66" charset="0"/>
                        </a:rPr>
                        <a:t>Agriculture is farming and the methods used to raise and look after crops and animals. It’s one of the UK’s major industries. Farming </a:t>
                      </a:r>
                      <a:r>
                        <a:rPr lang="en-GB" sz="800" dirty="0" err="1" smtClean="0">
                          <a:latin typeface="Comic Sans MS" panose="030F0702030302020204" pitchFamily="66" charset="0"/>
                        </a:rPr>
                        <a:t>aects</a:t>
                      </a:r>
                      <a:r>
                        <a:rPr lang="en-GB" sz="800" dirty="0" smtClean="0">
                          <a:latin typeface="Comic Sans MS" panose="030F0702030302020204" pitchFamily="66" charset="0"/>
                        </a:rPr>
                        <a:t> everyone as it helps feed the population. There are </a:t>
                      </a:r>
                      <a:r>
                        <a:rPr lang="en-GB" sz="800" dirty="0" err="1" smtClean="0">
                          <a:latin typeface="Comic Sans MS" panose="030F0702030302020204" pitchFamily="66" charset="0"/>
                        </a:rPr>
                        <a:t>dierent</a:t>
                      </a:r>
                      <a:r>
                        <a:rPr lang="en-GB" sz="800" dirty="0" smtClean="0">
                          <a:latin typeface="Comic Sans MS" panose="030F0702030302020204" pitchFamily="66" charset="0"/>
                        </a:rPr>
                        <a:t> types of farming: arable, pastoral, and mixed farming - and </a:t>
                      </a:r>
                      <a:r>
                        <a:rPr lang="en-GB" sz="800" dirty="0" err="1" smtClean="0">
                          <a:latin typeface="Comic Sans MS" panose="030F0702030302020204" pitchFamily="66" charset="0"/>
                        </a:rPr>
                        <a:t>dierent</a:t>
                      </a:r>
                      <a:r>
                        <a:rPr lang="en-GB" sz="800" dirty="0" smtClean="0">
                          <a:latin typeface="Comic Sans MS" panose="030F0702030302020204" pitchFamily="66" charset="0"/>
                        </a:rPr>
                        <a:t> areas are better suited for certain types of farming. This depends on the weather, the land’s topography, and the soil’s condition.</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39042680"/>
                  </a:ext>
                </a:extLst>
              </a:tr>
              <a:tr h="296672">
                <a:tc>
                  <a:txBody>
                    <a:bodyPr/>
                    <a:lstStyle/>
                    <a:p>
                      <a:r>
                        <a:rPr lang="en-GB" sz="800" dirty="0" smtClean="0">
                          <a:latin typeface="Comic Sans MS" panose="030F0702030302020204" pitchFamily="66" charset="0"/>
                        </a:rPr>
                        <a:t>Energy must be generated or captured before it can be used, and it exists in many </a:t>
                      </a:r>
                      <a:r>
                        <a:rPr lang="en-GB" sz="800" dirty="0" err="1" smtClean="0">
                          <a:latin typeface="Comic Sans MS" panose="030F0702030302020204" pitchFamily="66" charset="0"/>
                        </a:rPr>
                        <a:t>dierent</a:t>
                      </a:r>
                      <a:r>
                        <a:rPr lang="en-GB" sz="800" dirty="0" smtClean="0">
                          <a:latin typeface="Comic Sans MS" panose="030F0702030302020204" pitchFamily="66" charset="0"/>
                        </a:rPr>
                        <a:t> forms. Electrical energy is associated with the tiny units called atoms that make up everything in the universe. Heat and light are also forms of energy. One form of energy can also be transferred into another. In a lightbulb, electric energy is changed to light and heat. </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64314509"/>
                  </a:ext>
                </a:extLst>
              </a:tr>
              <a:tr h="445008">
                <a:tc>
                  <a:txBody>
                    <a:bodyPr/>
                    <a:lstStyle/>
                    <a:p>
                      <a:r>
                        <a:rPr lang="en-GB" sz="800" dirty="0" smtClean="0">
                          <a:latin typeface="Comic Sans MS" panose="030F0702030302020204" pitchFamily="66" charset="0"/>
                        </a:rPr>
                        <a:t>Access to clean water and sanitation is important to prevent the spread of disease. While some parts of England and Wales enjoyed piped water supplies as early as the 15th century, it was only in the late 18th century that piped water was available to the vast majority of the population. Some years later, the widespread building of sewers allowed many people to access adequate sanitation for the first time.</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72469434"/>
                  </a:ext>
                </a:extLst>
              </a:tr>
              <a:tr h="445008">
                <a:tc>
                  <a:txBody>
                    <a:bodyPr/>
                    <a:lstStyle/>
                    <a:p>
                      <a:r>
                        <a:rPr lang="en-GB" sz="800" dirty="0" smtClean="0">
                          <a:latin typeface="Comic Sans MS" panose="030F0702030302020204" pitchFamily="66" charset="0"/>
                        </a:rPr>
                        <a:t>No single country has everything it needs, so countries must trade with each other by importing and exporting goods and services. Sometimes, countries group together to help increase the volume of trade. The European Union (EU) is one example of a trading group (or trading bloc).</a:t>
                      </a:r>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6044649"/>
                  </a:ext>
                </a:extLst>
              </a:tr>
            </a:tbl>
          </a:graphicData>
        </a:graphic>
      </p:graphicFrame>
      <p:sp>
        <p:nvSpPr>
          <p:cNvPr id="8" name="Oval Callout 7"/>
          <p:cNvSpPr/>
          <p:nvPr/>
        </p:nvSpPr>
        <p:spPr>
          <a:xfrm>
            <a:off x="4439516" y="3274681"/>
            <a:ext cx="3254374" cy="1066800"/>
          </a:xfrm>
          <a:prstGeom prst="wedgeEllipseCallou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b="1"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Which sector would you like to work in and why?</a:t>
            </a:r>
            <a:endParaRPr lang="en-GB" sz="14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9" name="Oval Callout 8"/>
          <p:cNvSpPr/>
          <p:nvPr/>
        </p:nvSpPr>
        <p:spPr>
          <a:xfrm>
            <a:off x="4494040" y="1988925"/>
            <a:ext cx="3199850" cy="1066800"/>
          </a:xfrm>
          <a:prstGeom prst="wedgeEllipseCallout">
            <a:avLst/>
          </a:prstGeom>
          <a:solidFill>
            <a:srgbClr val="92D05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600" b="1" dirty="0" smtClean="0">
                <a:solidFill>
                  <a:schemeClr val="tx1"/>
                </a:solidFill>
                <a:latin typeface="Comic Sans MS" panose="030F0702030302020204" pitchFamily="66" charset="0"/>
                <a:ea typeface="Calibri" panose="020F0502020204030204" pitchFamily="34" charset="0"/>
                <a:cs typeface="Times New Roman" panose="02020603050405020304" pitchFamily="18" charset="0"/>
              </a:rPr>
              <a:t>What can effect the economic activity of the UK?</a:t>
            </a:r>
            <a:endParaRPr lang="en-GB" sz="16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0" name="Oval Callout 9"/>
          <p:cNvSpPr/>
          <p:nvPr/>
        </p:nvSpPr>
        <p:spPr>
          <a:xfrm>
            <a:off x="4347153" y="780956"/>
            <a:ext cx="3463348" cy="1066800"/>
          </a:xfrm>
          <a:prstGeom prst="wedgeEllipseCallout">
            <a:avLst/>
          </a:prstGeom>
          <a:solidFill>
            <a:srgbClr val="FFC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b="1" dirty="0" smtClean="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How can the UK make it’s industries more sustainable?</a:t>
            </a:r>
            <a:endParaRPr lang="en-GB"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730136" y="4905148"/>
            <a:ext cx="4348718" cy="1774497"/>
          </a:xfrm>
          <a:prstGeom prst="rect">
            <a:avLst/>
          </a:prstGeom>
          <a:ln w="34925">
            <a:solidFill>
              <a:schemeClr val="tx1"/>
            </a:solidFill>
          </a:ln>
        </p:spPr>
      </p:pic>
      <p:pic>
        <p:nvPicPr>
          <p:cNvPr id="3" name="Picture 2"/>
          <p:cNvPicPr>
            <a:picLocks noChangeAspect="1"/>
          </p:cNvPicPr>
          <p:nvPr/>
        </p:nvPicPr>
        <p:blipFill>
          <a:blip r:embed="rId4"/>
          <a:stretch>
            <a:fillRect/>
          </a:stretch>
        </p:blipFill>
        <p:spPr>
          <a:xfrm>
            <a:off x="116667" y="5104719"/>
            <a:ext cx="4488538" cy="1574926"/>
          </a:xfrm>
          <a:prstGeom prst="rect">
            <a:avLst/>
          </a:prstGeom>
          <a:ln w="38100">
            <a:solidFill>
              <a:schemeClr val="tx1"/>
            </a:solidFill>
          </a:ln>
        </p:spPr>
      </p:pic>
      <p:pic>
        <p:nvPicPr>
          <p:cNvPr id="11" name="Picture 10"/>
          <p:cNvPicPr>
            <a:picLocks noChangeAspect="1"/>
          </p:cNvPicPr>
          <p:nvPr/>
        </p:nvPicPr>
        <p:blipFill>
          <a:blip r:embed="rId5"/>
          <a:stretch>
            <a:fillRect/>
          </a:stretch>
        </p:blipFill>
        <p:spPr>
          <a:xfrm>
            <a:off x="4733279" y="4656366"/>
            <a:ext cx="2868782" cy="2040410"/>
          </a:xfrm>
          <a:prstGeom prst="rect">
            <a:avLst/>
          </a:prstGeom>
          <a:ln w="38100">
            <a:solidFill>
              <a:schemeClr val="tx1"/>
            </a:solidFill>
          </a:ln>
        </p:spPr>
      </p:pic>
    </p:spTree>
    <p:extLst>
      <p:ext uri="{BB962C8B-B14F-4D97-AF65-F5344CB8AC3E}">
        <p14:creationId xmlns:p14="http://schemas.microsoft.com/office/powerpoint/2010/main" val="32067719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620</Words>
  <Application>Microsoft Office PowerPoint</Application>
  <PresentationFormat>Widescreen</PresentationFormat>
  <Paragraphs>38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International House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Chirnside, Kathryn</dc:creator>
  <cp:lastModifiedBy>Chirnside, Kathryn</cp:lastModifiedBy>
  <cp:revision>21</cp:revision>
  <dcterms:created xsi:type="dcterms:W3CDTF">2021-05-28T10:27:04Z</dcterms:created>
  <dcterms:modified xsi:type="dcterms:W3CDTF">2023-06-14T08:41:48Z</dcterms:modified>
</cp:coreProperties>
</file>