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911" autoAdjust="0"/>
    <p:restoredTop sz="94660"/>
  </p:normalViewPr>
  <p:slideViewPr>
    <p:cSldViewPr snapToGrid="0">
      <p:cViewPr>
        <p:scale>
          <a:sx n="70" d="100"/>
          <a:sy n="70" d="100"/>
        </p:scale>
        <p:origin x="1632" y="4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106205C-8FC4-45E3-8B42-569C35BC3212}" type="datetimeFigureOut">
              <a:rPr lang="en-GB" smtClean="0"/>
              <a:t>06/09/2022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3014317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06205C-8FC4-45E3-8B42-569C35BC3212}" type="datetimeFigureOut">
              <a:rPr lang="en-GB" smtClean="0"/>
              <a:t>06/09/2022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1061650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106205C-8FC4-45E3-8B42-569C35BC3212}" type="datetimeFigureOut">
              <a:rPr lang="en-GB" smtClean="0"/>
              <a:t>06/09/2022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2897555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106205C-8FC4-45E3-8B42-569C35BC3212}" type="datetimeFigureOut">
              <a:rPr lang="en-GB" smtClean="0"/>
              <a:t>06/09/2022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3599964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106205C-8FC4-45E3-8B42-569C35BC3212}" type="datetimeFigureOut">
              <a:rPr lang="en-GB" smtClean="0"/>
              <a:t>06/09/2022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4145781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106205C-8FC4-45E3-8B42-569C35BC3212}" type="datetimeFigureOut">
              <a:rPr lang="en-GB" smtClean="0"/>
              <a:t>06/09/2022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3684598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06205C-8FC4-45E3-8B42-569C35BC3212}" type="datetimeFigureOut">
              <a:rPr lang="en-GB" smtClean="0"/>
              <a:t>06/09/2022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1607947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106205C-8FC4-45E3-8B42-569C35BC3212}" type="datetimeFigureOut">
              <a:rPr lang="en-GB" smtClean="0"/>
              <a:t>06/09/2022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1694011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106205C-8FC4-45E3-8B42-569C35BC3212}" type="datetimeFigureOut">
              <a:rPr lang="en-GB" smtClean="0"/>
              <a:t>06/09/2022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1067183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06205C-8FC4-45E3-8B42-569C35BC3212}" type="datetimeFigureOut">
              <a:rPr lang="en-GB" smtClean="0"/>
              <a:t>06/09/2022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3993846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06205C-8FC4-45E3-8B42-569C35BC3212}" type="datetimeFigureOut">
              <a:rPr lang="en-GB" smtClean="0"/>
              <a:t>06/09/2022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8ECBB-0000-48FE-B753-FD75FA7E8D8A}" type="slidenum">
              <a:rPr lang="en-GB" smtClean="0"/>
              <a:t>‹#›</a:t>
            </a:fld>
            <a:endParaRPr lang="en-GB"/>
          </a:p>
        </p:txBody>
      </p:sp>
    </p:spTree>
    <p:extLst>
      <p:ext uri="{BB962C8B-B14F-4D97-AF65-F5344CB8AC3E}">
        <p14:creationId xmlns:p14="http://schemas.microsoft.com/office/powerpoint/2010/main" val="3727601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06205C-8FC4-45E3-8B42-569C35BC3212}" type="datetimeFigureOut">
              <a:rPr lang="en-GB" smtClean="0"/>
              <a:t>06/09/2022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8ECBB-0000-48FE-B753-FD75FA7E8D8A}" type="slidenum">
              <a:rPr lang="en-GB" smtClean="0"/>
              <a:t>‹#›</a:t>
            </a:fld>
            <a:endParaRPr lang="en-GB"/>
          </a:p>
        </p:txBody>
      </p:sp>
    </p:spTree>
    <p:extLst>
      <p:ext uri="{BB962C8B-B14F-4D97-AF65-F5344CB8AC3E}">
        <p14:creationId xmlns:p14="http://schemas.microsoft.com/office/powerpoint/2010/main" val="16217694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71986" y="65809"/>
            <a:ext cx="3539993" cy="677718"/>
          </a:xfrm>
          <a:prstGeom prst="rect">
            <a:avLst/>
          </a:prstGeom>
        </p:spPr>
      </p:pic>
      <p:sp>
        <p:nvSpPr>
          <p:cNvPr id="7" name="Text Box 2"/>
          <p:cNvSpPr txBox="1">
            <a:spLocks noChangeArrowheads="1"/>
          </p:cNvSpPr>
          <p:nvPr/>
        </p:nvSpPr>
        <p:spPr bwMode="auto">
          <a:xfrm>
            <a:off x="3737691" y="90648"/>
            <a:ext cx="3124927" cy="978870"/>
          </a:xfrm>
          <a:prstGeom prst="rect">
            <a:avLst/>
          </a:prstGeom>
          <a:solidFill>
            <a:srgbClr val="FF0000"/>
          </a:solidFill>
          <a:ln w="34925" cap="rnd">
            <a:solidFill>
              <a:schemeClr val="tx1"/>
            </a:solidFill>
            <a:round/>
            <a:headEnd/>
            <a:tailEnd/>
          </a:ln>
        </p:spPr>
        <p:txBody>
          <a:bodyPr rot="0" vert="horz" wrap="square" lIns="91440" tIns="45720" rIns="91440" bIns="45720" anchor="t" anchorCtr="0">
            <a:noAutofit/>
          </a:bodyPr>
          <a:lstStyle/>
          <a:p>
            <a:pPr algn="ctr">
              <a:lnSpc>
                <a:spcPct val="107000"/>
              </a:lnSpc>
              <a:spcAft>
                <a:spcPts val="800"/>
              </a:spcAft>
            </a:pPr>
            <a:r>
              <a:rPr lang="en-GB" sz="1600" b="1" dirty="0">
                <a:effectLst/>
                <a:latin typeface="Letter-join 5"/>
                <a:ea typeface="Calibri" panose="020F0502020204030204" pitchFamily="34" charset="0"/>
                <a:cs typeface="Times New Roman" panose="02020603050405020304" pitchFamily="18" charset="0"/>
              </a:rPr>
              <a:t>Year 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smtClean="0">
                <a:effectLst/>
                <a:latin typeface="Letter-join 5"/>
                <a:ea typeface="Calibri" panose="020F0502020204030204" pitchFamily="34" charset="0"/>
                <a:cs typeface="Times New Roman" panose="02020603050405020304" pitchFamily="18" charset="0"/>
              </a:rPr>
              <a:t>Geography – The Commonwealth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b="1" dirty="0">
                <a:effectLst/>
                <a:latin typeface="Letter-join 5"/>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109750765"/>
              </p:ext>
            </p:extLst>
          </p:nvPr>
        </p:nvGraphicFramePr>
        <p:xfrm>
          <a:off x="204239" y="932801"/>
          <a:ext cx="3507740" cy="4552571"/>
        </p:xfrm>
        <a:graphic>
          <a:graphicData uri="http://schemas.openxmlformats.org/drawingml/2006/table">
            <a:tbl>
              <a:tblPr firstRow="1" firstCol="1" bandRow="1"/>
              <a:tblGrid>
                <a:gridCol w="1224511">
                  <a:extLst>
                    <a:ext uri="{9D8B030D-6E8A-4147-A177-3AD203B41FA5}">
                      <a16:colId xmlns:a16="http://schemas.microsoft.com/office/drawing/2014/main" val="1898069362"/>
                    </a:ext>
                  </a:extLst>
                </a:gridCol>
                <a:gridCol w="2283229">
                  <a:extLst>
                    <a:ext uri="{9D8B030D-6E8A-4147-A177-3AD203B41FA5}">
                      <a16:colId xmlns:a16="http://schemas.microsoft.com/office/drawing/2014/main" val="263873168"/>
                    </a:ext>
                  </a:extLst>
                </a:gridCol>
              </a:tblGrid>
              <a:tr h="166370">
                <a:tc gridSpan="2">
                  <a:txBody>
                    <a:bodyPr/>
                    <a:lstStyle/>
                    <a:p>
                      <a:pPr algn="ctr">
                        <a:lnSpc>
                          <a:spcPct val="107000"/>
                        </a:lnSpc>
                        <a:spcAft>
                          <a:spcPts val="0"/>
                        </a:spcAft>
                      </a:pPr>
                      <a:r>
                        <a:rPr lang="en-GB" sz="1100" b="1">
                          <a:effectLst/>
                          <a:latin typeface="Comic Sans MS" panose="030F0702030302020204" pitchFamily="66" charset="0"/>
                          <a:ea typeface="Calibri" panose="020F0502020204030204" pitchFamily="34" charset="0"/>
                          <a:cs typeface="Times New Roman" panose="02020603050405020304" pitchFamily="18" charset="0"/>
                        </a:rPr>
                        <a:t>Key Vocabulary</a:t>
                      </a:r>
                      <a:endParaRPr lang="en-GB" sz="11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5CC0D4"/>
                    </a:solidFill>
                  </a:tcPr>
                </a:tc>
                <a:tc hMerge="1">
                  <a:txBody>
                    <a:bodyPr/>
                    <a:lstStyle/>
                    <a:p>
                      <a:endParaRPr lang="en-GB"/>
                    </a:p>
                  </a:txBody>
                  <a:tcPr/>
                </a:tc>
                <a:extLst>
                  <a:ext uri="{0D108BD9-81ED-4DB2-BD59-A6C34878D82A}">
                    <a16:rowId xmlns:a16="http://schemas.microsoft.com/office/drawing/2014/main" val="326979500"/>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Commonwealth</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A group of 54 countries which recognise  Queen Elizabeth as</a:t>
                      </a:r>
                      <a:r>
                        <a:rPr lang="en-GB" sz="1100" baseline="0" dirty="0" smtClean="0">
                          <a:effectLst/>
                          <a:latin typeface="Comic Sans MS" panose="030F0702030302020204" pitchFamily="66" charset="0"/>
                          <a:ea typeface="Calibri" panose="020F0502020204030204" pitchFamily="34" charset="0"/>
                          <a:cs typeface="Times New Roman" panose="02020603050405020304" pitchFamily="18" charset="0"/>
                        </a:rPr>
                        <a:t> their monarch</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65871412"/>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Monarchy</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smtClean="0">
                          <a:solidFill>
                            <a:schemeClr val="dk1"/>
                          </a:solidFill>
                          <a:latin typeface="Comic Sans MS" panose="030F0702030302020204" pitchFamily="66" charset="0"/>
                          <a:ea typeface="+mn-ea"/>
                          <a:cs typeface="+mn-cs"/>
                        </a:rPr>
                        <a:t>A form of government with a king or queen at its head. </a:t>
                      </a:r>
                      <a:endParaRPr lang="en-GB" sz="1100" dirty="0" smtClean="0">
                        <a:latin typeface="Comic Sans MS" panose="030F0702030302020204" pitchFamily="66"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78608755"/>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Empire</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A group of states or countries ruled by a monarch</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04274271"/>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Colony</a:t>
                      </a:r>
                      <a:r>
                        <a:rPr lang="en-GB" sz="1100" b="1" baseline="0" dirty="0" smtClean="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100" b="0" i="0" u="none" strike="noStrike" kern="1200" baseline="0" dirty="0" smtClean="0">
                          <a:solidFill>
                            <a:schemeClr val="dk1"/>
                          </a:solidFill>
                          <a:latin typeface="Comic Sans MS" panose="030F0702030302020204" pitchFamily="66" charset="0"/>
                          <a:ea typeface="+mn-ea"/>
                          <a:cs typeface="+mn-cs"/>
                        </a:rPr>
                        <a:t>A place ruled by another country and occupied by people from that country. </a:t>
                      </a:r>
                      <a:endParaRPr lang="en-GB" sz="1100" dirty="0" smtClean="0">
                        <a:latin typeface="Comic Sans MS" panose="030F0702030302020204" pitchFamily="66" charset="0"/>
                      </a:endParaRPr>
                    </a:p>
                    <a:p>
                      <a:pPr algn="l">
                        <a:lnSpc>
                          <a:spcPct val="107000"/>
                        </a:lnSpc>
                        <a:spcAft>
                          <a:spcPts val="0"/>
                        </a:spcAft>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68373798"/>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Independence</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When a country become independent from another country</a:t>
                      </a:r>
                      <a:r>
                        <a:rPr lang="en-GB" sz="1100" baseline="0" dirty="0" smtClean="0">
                          <a:effectLst/>
                          <a:latin typeface="Comic Sans MS" panose="030F0702030302020204" pitchFamily="66" charset="0"/>
                          <a:ea typeface="Calibri" panose="020F0502020204030204" pitchFamily="34" charset="0"/>
                          <a:cs typeface="Times New Roman" panose="02020603050405020304" pitchFamily="18" charset="0"/>
                        </a:rPr>
                        <a:t> or Empire</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3832797"/>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Member countries</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Countries which are part of the Commonwealth</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9362797"/>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Commonwealth Charter</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A set of</a:t>
                      </a:r>
                      <a:r>
                        <a:rPr lang="en-GB" sz="1100" baseline="0" dirty="0" smtClean="0">
                          <a:effectLst/>
                          <a:latin typeface="Comic Sans MS" panose="030F0702030302020204" pitchFamily="66" charset="0"/>
                          <a:ea typeface="Calibri" panose="020F0502020204030204" pitchFamily="34" charset="0"/>
                          <a:cs typeface="Times New Roman" panose="02020603050405020304" pitchFamily="18" charset="0"/>
                        </a:rPr>
                        <a:t> values and principles which commonwealth countries subscribe to</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83043612"/>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CHOGM</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Commonwealth Heads of Government Meeting</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63491259"/>
                  </a:ext>
                </a:extLst>
              </a:tr>
              <a:tr h="61595">
                <a:tc>
                  <a:txBody>
                    <a:bodyPr/>
                    <a:lstStyle/>
                    <a:p>
                      <a:pPr algn="ctr">
                        <a:lnSpc>
                          <a:spcPct val="107000"/>
                        </a:lnSpc>
                        <a:spcAft>
                          <a:spcPts val="0"/>
                        </a:spcAft>
                      </a:pPr>
                      <a:r>
                        <a:rPr lang="en-GB" sz="1100" b="1" dirty="0" smtClean="0">
                          <a:effectLst/>
                          <a:latin typeface="Comic Sans MS" panose="030F0702030302020204" pitchFamily="66" charset="0"/>
                          <a:ea typeface="Calibri" panose="020F0502020204030204" pitchFamily="34" charset="0"/>
                          <a:cs typeface="Times New Roman" panose="02020603050405020304" pitchFamily="18" charset="0"/>
                        </a:rPr>
                        <a:t>Commonwealth Games</a:t>
                      </a:r>
                      <a:endParaRPr lang="en-GB" sz="11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algn="l">
                        <a:lnSpc>
                          <a:spcPct val="107000"/>
                        </a:lnSpc>
                        <a:spcAft>
                          <a:spcPts val="0"/>
                        </a:spcAft>
                      </a:pPr>
                      <a:r>
                        <a:rPr lang="en-GB" sz="1100" dirty="0" smtClean="0">
                          <a:effectLst/>
                          <a:latin typeface="Comic Sans MS" panose="030F0702030302020204" pitchFamily="66" charset="0"/>
                          <a:ea typeface="Calibri" panose="020F0502020204030204" pitchFamily="34" charset="0"/>
                          <a:cs typeface="Times New Roman" panose="02020603050405020304" pitchFamily="18" charset="0"/>
                        </a:rPr>
                        <a:t>A sporting event held</a:t>
                      </a:r>
                      <a:r>
                        <a:rPr lang="en-GB" sz="1100" baseline="0" dirty="0" smtClean="0">
                          <a:effectLst/>
                          <a:latin typeface="Comic Sans MS" panose="030F0702030302020204" pitchFamily="66" charset="0"/>
                          <a:ea typeface="Calibri" panose="020F0502020204030204" pitchFamily="34" charset="0"/>
                          <a:cs typeface="Times New Roman" panose="02020603050405020304" pitchFamily="18" charset="0"/>
                        </a:rPr>
                        <a:t> every 4 years in which Commonwealth countries compete in a range of sports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24690647"/>
                  </a:ext>
                </a:extLst>
              </a:tr>
            </a:tbl>
          </a:graphicData>
        </a:graphic>
      </p:graphicFrame>
      <p:sp>
        <p:nvSpPr>
          <p:cNvPr id="11" name="Text Box 27"/>
          <p:cNvSpPr txBox="1"/>
          <p:nvPr/>
        </p:nvSpPr>
        <p:spPr>
          <a:xfrm>
            <a:off x="4319078" y="1148800"/>
            <a:ext cx="1962150" cy="533400"/>
          </a:xfrm>
          <a:prstGeom prst="rect">
            <a:avLst/>
          </a:prstGeom>
          <a:solidFill>
            <a:srgbClr val="5CC0D4"/>
          </a:solidFill>
          <a:ln w="28575">
            <a:solidFill>
              <a:schemeClr val="tx1"/>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200" b="1" u="sng" dirty="0">
                <a:effectLst/>
                <a:latin typeface="Comic Sans MS" panose="030F0702030302020204" pitchFamily="66" charset="0"/>
                <a:ea typeface="Calibri" panose="020F0502020204030204" pitchFamily="34" charset="0"/>
                <a:cs typeface="Times New Roman" panose="02020603050405020304" pitchFamily="18" charset="0"/>
              </a:rPr>
              <a:t>Are you a </a:t>
            </a:r>
            <a:r>
              <a:rPr lang="en-GB" sz="1200" b="1" u="sng" dirty="0" err="1">
                <a:effectLst/>
                <a:latin typeface="Comic Sans MS" panose="030F0702030302020204" pitchFamily="66" charset="0"/>
                <a:ea typeface="Calibri" panose="020F0502020204030204" pitchFamily="34" charset="0"/>
                <a:cs typeface="Times New Roman" panose="02020603050405020304" pitchFamily="18" charset="0"/>
              </a:rPr>
              <a:t>Milecastle</a:t>
            </a:r>
            <a:r>
              <a:rPr lang="en-GB" sz="1200" b="1" u="sng"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u="sng" dirty="0" err="1">
                <a:effectLst/>
                <a:latin typeface="Comic Sans MS" panose="030F0702030302020204" pitchFamily="66" charset="0"/>
                <a:ea typeface="Calibri" panose="020F0502020204030204" pitchFamily="34" charset="0"/>
                <a:cs typeface="Times New Roman" panose="02020603050405020304" pitchFamily="18" charset="0"/>
              </a:rPr>
              <a:t>Megamind</a:t>
            </a:r>
            <a:r>
              <a:rPr lang="en-GB" sz="1200" b="1" u="sng" dirty="0">
                <a:effectLst/>
                <a:latin typeface="Comic Sans MS" panose="030F0702030302020204" pitchFamily="66" charset="0"/>
                <a:ea typeface="Calibri" panose="020F0502020204030204" pitchFamily="34" charset="0"/>
                <a:cs typeface="Times New Roman" panose="02020603050405020304" pitchFamily="18" charset="0"/>
              </a:rPr>
              <a:t>?</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13" name="Oval Callout 12"/>
          <p:cNvSpPr/>
          <p:nvPr/>
        </p:nvSpPr>
        <p:spPr>
          <a:xfrm>
            <a:off x="3765041" y="2737839"/>
            <a:ext cx="3070225" cy="838226"/>
          </a:xfrm>
          <a:prstGeom prst="wedgeEllipseCallout">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are the Commonwealth and World War 2 linked?</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Oval Callout 13"/>
          <p:cNvSpPr/>
          <p:nvPr/>
        </p:nvSpPr>
        <p:spPr>
          <a:xfrm>
            <a:off x="3806248" y="1761482"/>
            <a:ext cx="3070224" cy="817792"/>
          </a:xfrm>
          <a:prstGeom prst="wedgeEllipseCallou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100" dirty="0" smtClean="0">
                <a:solidFill>
                  <a:schemeClr val="tx1"/>
                </a:solidFill>
                <a:latin typeface="Comic Sans MS" panose="030F0702030302020204" pitchFamily="66" charset="0"/>
              </a:rPr>
              <a:t>How is the Commonwealth different from the British Empire?</a:t>
            </a:r>
            <a:endParaRPr lang="en-GB" sz="1100" dirty="0">
              <a:solidFill>
                <a:schemeClr val="tx1"/>
              </a:solidFill>
              <a:latin typeface="Comic Sans MS" panose="030F0702030302020204" pitchFamily="66" charset="0"/>
            </a:endParaRPr>
          </a:p>
        </p:txBody>
      </p:sp>
      <p:sp>
        <p:nvSpPr>
          <p:cNvPr id="15" name="Oval Callout 14"/>
          <p:cNvSpPr/>
          <p:nvPr/>
        </p:nvSpPr>
        <p:spPr>
          <a:xfrm>
            <a:off x="3820103" y="3834783"/>
            <a:ext cx="3042515" cy="820646"/>
          </a:xfrm>
          <a:prstGeom prst="wedgeEllipseCallou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Do you think the Commonwealth is still a valuable part of our country?</a:t>
            </a:r>
            <a:endParaRPr lang="en-GB" sz="12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graphicFrame>
        <p:nvGraphicFramePr>
          <p:cNvPr id="16" name="Table 15"/>
          <p:cNvGraphicFramePr>
            <a:graphicFrameLocks noGrp="1"/>
          </p:cNvGraphicFramePr>
          <p:nvPr>
            <p:extLst>
              <p:ext uri="{D42A27DB-BD31-4B8C-83A1-F6EECF244321}">
                <p14:modId xmlns:p14="http://schemas.microsoft.com/office/powerpoint/2010/main" val="2075238718"/>
              </p:ext>
            </p:extLst>
          </p:nvPr>
        </p:nvGraphicFramePr>
        <p:xfrm>
          <a:off x="6979977" y="197092"/>
          <a:ext cx="4838556" cy="4328745"/>
        </p:xfrm>
        <a:graphic>
          <a:graphicData uri="http://schemas.openxmlformats.org/drawingml/2006/table">
            <a:tbl>
              <a:tblPr firstRow="1" firstCol="1" bandRow="1"/>
              <a:tblGrid>
                <a:gridCol w="4838556">
                  <a:extLst>
                    <a:ext uri="{9D8B030D-6E8A-4147-A177-3AD203B41FA5}">
                      <a16:colId xmlns:a16="http://schemas.microsoft.com/office/drawing/2014/main" val="2927617507"/>
                    </a:ext>
                  </a:extLst>
                </a:gridCol>
              </a:tblGrid>
              <a:tr h="405733">
                <a:tc>
                  <a:txBody>
                    <a:bodyPr/>
                    <a:lstStyle/>
                    <a:p>
                      <a:pPr algn="ctr">
                        <a:lnSpc>
                          <a:spcPct val="107000"/>
                        </a:lnSpc>
                        <a:spcAft>
                          <a:spcPts val="0"/>
                        </a:spcAft>
                      </a:pPr>
                      <a:r>
                        <a:rPr lang="en-GB" sz="1100" b="1">
                          <a:effectLst/>
                          <a:latin typeface="Comic Sans MS" panose="030F0702030302020204" pitchFamily="66" charset="0"/>
                          <a:ea typeface="Calibri" panose="020F0502020204030204" pitchFamily="34" charset="0"/>
                          <a:cs typeface="Times New Roman" panose="02020603050405020304" pitchFamily="18" charset="0"/>
                        </a:rPr>
                        <a:t>Key Learning</a:t>
                      </a:r>
                      <a:endParaRPr lang="en-GB" sz="110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5CC0D4"/>
                    </a:solidFill>
                  </a:tcPr>
                </a:tc>
                <a:extLst>
                  <a:ext uri="{0D108BD9-81ED-4DB2-BD59-A6C34878D82A}">
                    <a16:rowId xmlns:a16="http://schemas.microsoft.com/office/drawing/2014/main" val="1239663845"/>
                  </a:ext>
                </a:extLst>
              </a:tr>
              <a:tr h="212725">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100" dirty="0" smtClean="0">
                          <a:latin typeface="Comic Sans MS" panose="030F0702030302020204" pitchFamily="66" charset="0"/>
                        </a:rPr>
                        <a:t>There are 54 countries in the Commonwealth, in Africa, Asia, the Americas,</a:t>
                      </a:r>
                      <a:r>
                        <a:rPr lang="en-GB" sz="1100" baseline="0" dirty="0" smtClean="0">
                          <a:latin typeface="Comic Sans MS" panose="030F0702030302020204" pitchFamily="66" charset="0"/>
                        </a:rPr>
                        <a:t> </a:t>
                      </a:r>
                      <a:r>
                        <a:rPr lang="en-GB" sz="1100" dirty="0" smtClean="0">
                          <a:latin typeface="Comic Sans MS" panose="030F0702030302020204" pitchFamily="66" charset="0"/>
                        </a:rPr>
                        <a:t>Europe and the Pacific.</a:t>
                      </a:r>
                    </a:p>
                    <a:p>
                      <a:pPr algn="l">
                        <a:lnSpc>
                          <a:spcPct val="107000"/>
                        </a:lnSpc>
                        <a:spcAft>
                          <a:spcPts val="0"/>
                        </a:spcAft>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501036"/>
                  </a:ext>
                </a:extLst>
              </a:tr>
              <a:tr h="324211">
                <a:tc>
                  <a:txBody>
                    <a:bodyPr/>
                    <a:lstStyle/>
                    <a:p>
                      <a:pPr algn="l">
                        <a:lnSpc>
                          <a:spcPct val="107000"/>
                        </a:lnSpc>
                        <a:spcAft>
                          <a:spcPts val="0"/>
                        </a:spcAft>
                      </a:pPr>
                      <a:r>
                        <a:rPr lang="en-GB" altLang="en-US" sz="1100" dirty="0" smtClean="0">
                          <a:latin typeface="Comic Sans MS" panose="030F0702030302020204" pitchFamily="66" charset="0"/>
                          <a:ea typeface="MS PGothic" panose="020B0600070205080204" pitchFamily="34" charset="-128"/>
                        </a:rPr>
                        <a:t>The Head of the Commonwealth is Her Majesty, Queen Elizabeth II</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90443665"/>
                  </a:ext>
                </a:extLst>
              </a:tr>
              <a:tr h="426085">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altLang="en-US" sz="1100" dirty="0" smtClean="0">
                          <a:latin typeface="Comic Sans MS" panose="030F0702030302020204" pitchFamily="66" charset="0"/>
                          <a:ea typeface="MS PGothic" panose="020B0600070205080204" pitchFamily="34" charset="-128"/>
                        </a:rPr>
                        <a:t>About 30% of the World’s population live in the Commonwealth. It includes some of </a:t>
                      </a:r>
                      <a:r>
                        <a:rPr lang="en-US" altLang="en-US" sz="1100" dirty="0" smtClean="0">
                          <a:latin typeface="Comic Sans MS" panose="030F0702030302020204" pitchFamily="66" charset="0"/>
                          <a:ea typeface="MS PGothic" panose="020B0600070205080204" pitchFamily="34" charset="-128"/>
                        </a:rPr>
                        <a:t>the world’s largest countries like India as well as some of the smallest, like Grenada. The Commonwealth also contains both wealthy and poor countries</a:t>
                      </a:r>
                      <a:endParaRPr lang="en-GB" altLang="en-US" sz="1100" dirty="0" smtClean="0">
                        <a:latin typeface="Comic Sans MS" panose="030F0702030302020204" pitchFamily="66" charset="0"/>
                        <a:ea typeface="MS PGothic" panose="020B0600070205080204" pitchFamily="34" charset="-128"/>
                      </a:endParaRPr>
                    </a:p>
                    <a:p>
                      <a:pPr algn="l">
                        <a:lnSpc>
                          <a:spcPct val="107000"/>
                        </a:lnSpc>
                        <a:spcAft>
                          <a:spcPts val="0"/>
                        </a:spcAft>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104550"/>
                  </a:ext>
                </a:extLst>
              </a:tr>
              <a:tr h="452120">
                <a:tc>
                  <a:txBody>
                    <a:bodyPr/>
                    <a:lstStyle/>
                    <a:p>
                      <a:pPr eaLnBrk="1" hangingPunct="1">
                        <a:lnSpc>
                          <a:spcPct val="100000"/>
                        </a:lnSpc>
                        <a:spcBef>
                          <a:spcPct val="0"/>
                        </a:spcBef>
                        <a:buFont typeface="Arial" panose="020B0604020202020204" pitchFamily="34" charset="0"/>
                        <a:buNone/>
                      </a:pPr>
                      <a:r>
                        <a:rPr lang="en-GB" altLang="en-US" sz="1100" dirty="0" smtClean="0">
                          <a:latin typeface="Comic Sans MS" panose="030F0702030302020204" pitchFamily="66" charset="0"/>
                          <a:ea typeface="MS PGothic" panose="020B0600070205080204" pitchFamily="34" charset="-128"/>
                        </a:rPr>
                        <a:t>By the end of the 19th Century, the British Empire ruled about a quarter of the Earth’s population. These colonies were under direct rule of the British but many didn’t want to be. The first British colonies to gain independence were Canada and Australia. Even though they gained independence in the late nineteenth century, they still recognise the British monarchy today.</a:t>
                      </a:r>
                    </a:p>
                    <a:p>
                      <a:pPr algn="l">
                        <a:lnSpc>
                          <a:spcPct val="107000"/>
                        </a:lnSpc>
                        <a:spcAft>
                          <a:spcPts val="0"/>
                        </a:spcAft>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95234364"/>
                  </a:ext>
                </a:extLst>
              </a:tr>
              <a:tr h="452120">
                <a:tc>
                  <a:txBody>
                    <a:bodyPr/>
                    <a:lstStyle/>
                    <a:p>
                      <a:pPr eaLnBrk="1" hangingPunct="1">
                        <a:lnSpc>
                          <a:spcPct val="100000"/>
                        </a:lnSpc>
                        <a:spcBef>
                          <a:spcPct val="0"/>
                        </a:spcBef>
                        <a:buFont typeface="Arial" panose="020B0604020202020204" pitchFamily="34" charset="0"/>
                        <a:buNone/>
                      </a:pPr>
                      <a:r>
                        <a:rPr lang="en-GB" altLang="en-US" sz="1100" dirty="0" smtClean="0">
                          <a:latin typeface="Comic Sans MS" panose="030F0702030302020204" pitchFamily="66" charset="0"/>
                          <a:ea typeface="MS PGothic" panose="020B0600070205080204" pitchFamily="34" charset="-128"/>
                        </a:rPr>
                        <a:t>In 1931, the British Commonwealth of Nations was formed. Britain's former colonies chose whether or not they wanted to be part of it when they became independent. Most of the former colonies chose to join the Commonwealth. The last British colony to gain independence was Belize in 1981.</a:t>
                      </a:r>
                    </a:p>
                    <a:p>
                      <a:pPr algn="l">
                        <a:lnSpc>
                          <a:spcPct val="107000"/>
                        </a:lnSpc>
                        <a:spcAft>
                          <a:spcPts val="0"/>
                        </a:spcAft>
                      </a:pP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10031721"/>
                  </a:ext>
                </a:extLst>
              </a:tr>
            </a:tbl>
          </a:graphicData>
        </a:graphic>
      </p:graphicFrame>
      <p:pic>
        <p:nvPicPr>
          <p:cNvPr id="2" name="Picture 1"/>
          <p:cNvPicPr>
            <a:picLocks noChangeAspect="1"/>
          </p:cNvPicPr>
          <p:nvPr/>
        </p:nvPicPr>
        <p:blipFill>
          <a:blip r:embed="rId3"/>
          <a:stretch>
            <a:fillRect/>
          </a:stretch>
        </p:blipFill>
        <p:spPr>
          <a:xfrm>
            <a:off x="521361" y="5485372"/>
            <a:ext cx="2548877" cy="1274439"/>
          </a:xfrm>
          <a:prstGeom prst="rect">
            <a:avLst/>
          </a:prstGeom>
        </p:spPr>
      </p:pic>
      <p:pic>
        <p:nvPicPr>
          <p:cNvPr id="3" name="Picture 2"/>
          <p:cNvPicPr>
            <a:picLocks noChangeAspect="1"/>
          </p:cNvPicPr>
          <p:nvPr/>
        </p:nvPicPr>
        <p:blipFill>
          <a:blip r:embed="rId4"/>
          <a:stretch>
            <a:fillRect/>
          </a:stretch>
        </p:blipFill>
        <p:spPr>
          <a:xfrm>
            <a:off x="7079830" y="4493470"/>
            <a:ext cx="4738703" cy="2142619"/>
          </a:xfrm>
          <a:prstGeom prst="rect">
            <a:avLst/>
          </a:prstGeom>
        </p:spPr>
      </p:pic>
      <p:pic>
        <p:nvPicPr>
          <p:cNvPr id="4" name="Picture 3"/>
          <p:cNvPicPr>
            <a:picLocks noChangeAspect="1"/>
          </p:cNvPicPr>
          <p:nvPr/>
        </p:nvPicPr>
        <p:blipFill>
          <a:blip r:embed="rId5"/>
          <a:stretch>
            <a:fillRect/>
          </a:stretch>
        </p:blipFill>
        <p:spPr>
          <a:xfrm>
            <a:off x="4319078" y="5148581"/>
            <a:ext cx="1984091" cy="1487508"/>
          </a:xfrm>
          <a:prstGeom prst="rect">
            <a:avLst/>
          </a:prstGeom>
        </p:spPr>
      </p:pic>
    </p:spTree>
    <p:extLst>
      <p:ext uri="{BB962C8B-B14F-4D97-AF65-F5344CB8AC3E}">
        <p14:creationId xmlns:p14="http://schemas.microsoft.com/office/powerpoint/2010/main" val="16957820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360</Words>
  <Application>Microsoft Office PowerPoint</Application>
  <PresentationFormat>Widescreen</PresentationFormat>
  <Paragraphs>33</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MS PGothic</vt:lpstr>
      <vt:lpstr>Arial</vt:lpstr>
      <vt:lpstr>Calibri</vt:lpstr>
      <vt:lpstr>Calibri Light</vt:lpstr>
      <vt:lpstr>Comic Sans MS</vt:lpstr>
      <vt:lpstr>Letter-join 5</vt:lpstr>
      <vt:lpstr>Times New Roman</vt:lpstr>
      <vt:lpstr>Office Theme</vt:lpstr>
      <vt:lpstr>PowerPoint Presentation</vt:lpstr>
    </vt:vector>
  </TitlesOfParts>
  <Company>International House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Chirnside, Kathryn</dc:creator>
  <cp:lastModifiedBy>Chirnside, Kathryn</cp:lastModifiedBy>
  <cp:revision>8</cp:revision>
  <dcterms:created xsi:type="dcterms:W3CDTF">2021-05-28T10:07:02Z</dcterms:created>
  <dcterms:modified xsi:type="dcterms:W3CDTF">2022-09-06T12:58:56Z</dcterms:modified>
</cp:coreProperties>
</file>